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2" r:id="rId1"/>
  </p:sldMasterIdLst>
  <p:sldIdLst>
    <p:sldId id="256" r:id="rId2"/>
    <p:sldId id="329" r:id="rId3"/>
    <p:sldId id="319" r:id="rId4"/>
    <p:sldId id="257" r:id="rId5"/>
    <p:sldId id="258" r:id="rId6"/>
    <p:sldId id="331" r:id="rId7"/>
    <p:sldId id="330" r:id="rId8"/>
    <p:sldId id="259" r:id="rId9"/>
    <p:sldId id="295" r:id="rId10"/>
    <p:sldId id="318" r:id="rId11"/>
    <p:sldId id="298" r:id="rId12"/>
    <p:sldId id="328" r:id="rId13"/>
    <p:sldId id="324" r:id="rId14"/>
    <p:sldId id="325" r:id="rId15"/>
    <p:sldId id="332" r:id="rId16"/>
    <p:sldId id="333" r:id="rId17"/>
    <p:sldId id="300" r:id="rId18"/>
    <p:sldId id="301" r:id="rId19"/>
    <p:sldId id="302" r:id="rId20"/>
    <p:sldId id="303" r:id="rId21"/>
    <p:sldId id="309" r:id="rId22"/>
    <p:sldId id="304" r:id="rId23"/>
    <p:sldId id="307" r:id="rId24"/>
    <p:sldId id="308" r:id="rId25"/>
    <p:sldId id="305" r:id="rId26"/>
    <p:sldId id="320" r:id="rId27"/>
    <p:sldId id="266" r:id="rId28"/>
    <p:sldId id="260" r:id="rId29"/>
    <p:sldId id="268" r:id="rId30"/>
    <p:sldId id="290" r:id="rId31"/>
    <p:sldId id="265" r:id="rId32"/>
    <p:sldId id="278" r:id="rId33"/>
    <p:sldId id="279" r:id="rId34"/>
    <p:sldId id="273" r:id="rId35"/>
    <p:sldId id="296" r:id="rId36"/>
    <p:sldId id="275" r:id="rId37"/>
    <p:sldId id="276" r:id="rId38"/>
    <p:sldId id="277" r:id="rId39"/>
    <p:sldId id="313" r:id="rId40"/>
    <p:sldId id="311" r:id="rId41"/>
    <p:sldId id="312" r:id="rId42"/>
    <p:sldId id="316" r:id="rId43"/>
    <p:sldId id="315" r:id="rId44"/>
    <p:sldId id="314" r:id="rId45"/>
    <p:sldId id="317" r:id="rId46"/>
    <p:sldId id="321" r:id="rId47"/>
    <p:sldId id="280" r:id="rId48"/>
    <p:sldId id="281" r:id="rId49"/>
    <p:sldId id="282" r:id="rId50"/>
    <p:sldId id="283" r:id="rId51"/>
    <p:sldId id="310" r:id="rId52"/>
    <p:sldId id="293" r:id="rId53"/>
    <p:sldId id="323" r:id="rId54"/>
    <p:sldId id="326" r:id="rId55"/>
    <p:sldId id="334" r:id="rId56"/>
    <p:sldId id="284" r:id="rId57"/>
  </p:sldIdLst>
  <p:sldSz cx="12192000" cy="6858000"/>
  <p:notesSz cx="6858000" cy="9144000"/>
  <p:defaultTextStyle>
    <a:defPPr>
      <a:defRPr lang="es-P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18:50.8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8186 11237 0,'24'0'78,"1"0"-62,0 0 15,0 0-31,0 0 0,-1 0 15,26 0 1,-25 0 0,24 0-1,-24 0 1,0 0 15,25 0-15,-26 0 15,1 0-31,0 0 16,0 0-1,0 0 1,24 0 15,-24 0-15,0 0-16,0 0 15,24 0 1,-24 0 0,0 0 15,24 0-15,1 0-1,-25 0 1,25 0-1,-26 0 1,1 0 0,25 0-1,-25 0 17,-1 0-17,1 0 1,0 0-1,0 0 1,24 0 31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19:12.9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14312 9302 0,'0'-25'78,"25"25"-63,25 0 1,24 0 15,-49 0-15,49 0 0,-49 0 15,0 0-16,0 0-15,0 0 16,24 0-16,-24 0 16,0 0-1,0 0 1,-1 0 0,26 0-16,-25 0 31,0 0-16,-1 0-15,1 0 16,25 0 0,-25 0 31,-1 0-16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19:16.2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18951 9327 0,'0'-25'46,"49"25"1,1 0-47,-25 0 16,0 0-16,24 0 16,-24 0-1,25 0 1,49 0-1,-74 0 1,-1 0 0,26 0-1,-25 0 1,24 0 0,-24 0-1,0 0-15,0 0 78,0 0-62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19:18.1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22721 9351 0,'25'0'125,"0"0"-110,24 0-15,1 0 16,0 0-1,-1 0 1,1 0 0,-1 0-1,26 0 17,-50 0-17,-1 0 1,26 0 15,-25 0-15,0 0-1,-1 0 1,1 0 0,0 0-16,25 0 78,-26 0-16,1 0-15,-25-24 78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19:21.81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8285 8384 0,'25'0'47,"-1"-25"-31,1 25-16,25 0 31,49 0-31,25 0 16,-74 0 15,24 0-31,0 0 15,26 0 17,-76 0-17,76 0 1,-51 0 0,51 0-1,-1 0 1,-25 0-1,-24 0 1,-25 0 0,24 0-16,-24 0 15,0 0-15,49 0 32,1 0-17,-26 0 1,50 0-1,-49 0 1,24 0 0,-24 0-1,0 0 17,-25 0-1,-1 0-16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19:24.89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14436 8384 0,'0'-25'16,"25"25"-1,0 0 1,25 0 0,-1 0-1,-24 0 1,25 0-1,-1 0 17,1 0-32,-1 0 31,-24 0-15,0 0-16,0 0 15,0 0-15,-1 0 0,1 0 16,0 0-1,0 0 1,49 0 0,-49 0 15,0 0 0,0 0-31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19:27.0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18951 8434 0,'49'0'94,"1"0"-79,0 0-15,74 0 31,0 0-15,-25 0 0,-25 0-1,-49 0-15,25 0 32,24 0-17,1 0 1,-51 0-1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19:28.65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22721 8334 0,'25'0'47,"49"0"-32,-49 0 1,0 0-16,25 0 31,-1 0-15,-24 0 0,25 0-1,-1 0 1,1 0-1,-25 0 1,24 0 0,50 0-1,-49 0 17,0-49-17,-1 49 1,1 0-1,-1 0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19:30.0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18926 7441 0,'50'0'62,"-26"0"-46,26 0-16,49 0 31,25 0-15,0 0-1,-25 0 1,1 0 0,-1 0-1,-74 0 1,0 0-16,-1 0 16,1 0-1,0 0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19:32.40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8334 7441 0,'25'0'63,"0"0"-47,25 0-16,148 0 31,100 0-16,-199 0-15,124 0 32,-99 0-17,-74 0 1,-25 0 0,-1 0-1,26 0 1,0 0-1,-1 0 1,-24 0 0,74 0-1,-49 0 1,-25 0 0,-1 0-1,1 0 1,0 0-1,0 0 1,24 0 15,-24 0-15,25 0 0,-25 0 62,0 0-47,-1 0-31,1 0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20:00.8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8285 17859 0,'25'0'94,"-1"0"-78,1 0-1,25 0 1,-1 0-1,1 0 1,0 0 15,-26 0-15,26 0-16,-25 0 0,0 0 0,24 0 16,-24 0-1,0 0 1,49 25-1,-49-25 1,25 0 15,-26 0-15,26 0 0,-25 50-1,25-50 1,-26 0-1,1 0 1,0 0 0,0 0-1,24 0 1,1 0 0,0 0-1,-26 0 16,1 0 16,0 0-47,0 0 32,0 0 124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18:54.0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14387 11212 0,'25'0'125,"-1"0"-109,1 0 0,0 0-16,25 0 15,-1 0 1,26 0-1,-51 0 1,1 0 0,0 0-16,0 0 0,0 0 15,-1 0 1,26 0 0,24 0 15,-49 0-16,0 0 1,25 0 0,-26 0 46,1 0-15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20:02.2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14337 17835 0,'25'0'109,"25"0"-109,-26 0 16,1 24-16,25-24 15,-1 0 1,-24 25 0,25-25-1,-1 0 17,-24 0-17,25 25-15,-1-25 31,-24 0-15,0 25 0,25-25-1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20:04.03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19000 17835 0,'50'0'109,"-25"0"-93,0 0-1,24 0-15,26 0 16,24 0-1,-50 0 1,1 0 15,-25 0-31,24 0 16,1 0-16,-25 0 16,0 0-1,0 0 1,-1 0 15,1 0-15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20:05.61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22796 17810 0,'49'0'110,"-24"0"-95,0 0 16,0 0-31,49 0 16,-49 0 0,24 0 15,-24 0-15,0 0-16,49 0 15,-24 0 1,0 0-1,-1 0 17,1 0-17,-25 0 17,-25 25 30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20:08.9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8186 16966 0,'49'0'31,"1"0"32,-25 0-47,49 0-1,0 0-15,50 0 16,0 0-1,-49 0 1,24 0 0,0 0-1,1 0 1,-51 0 0,26 0 15,-1 0-16,-49 0-15,49 0 16,-49 0-16,25 0 16,-1 0-1,-24 0-15,49 0 16,-24 0 0,0 0-1,-26 0 32,26 0-31,-25 0 15,0 0-15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20:10.2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14412 16793 0,'0'25'63,"0"-1"-48,24-24 17,51 25-32,-50-25 15,-1 0-15,26 0 16,0 25-1,-1-25 1,26 0 0,-26 0-1,1 0 1,-1 0 0,-24 0-1,25 25 1,-25-25 15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20:11.7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18926 16842 0,'25'0'78,"24"0"-63,-24 0-15,0 0 16,0 0-16,49 0 16,-49 0-1,25 50-15,24-50 16,0 0-1,-24 0 1,0 0 15,-1 0-15,-24 0-16,25 0 16,-25 0-1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20:13.26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22746 16942 0,'25'0'94,"24"0"-79,-24 0-15,99 0 16,0 0 15,-74 0-15,49 0-1,-49 0 1,-26 0 0,1 0-1,0 0 1,25 0-16,-26 0 16,26 0-1,-25 0 1,24 0-1,-24 0 1,0 0-16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20:17.6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8235 18728 0,'25'0'93,"0"0"-77,24 0 0,1 0-16,99 24 15,-50-24 1,-49 0-1,-1 0 1,1 0 0,-25 0-1,24 0 1,1 0 0,-25 0 15,-1 0-31,1 0 94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20:19.26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14412 18752 0,'49'0'141,"1"0"-126,-1 0-15,26 0 16,98 0-1,1 0 1,-75 0 0,-49 0-1,-25 0 32,-1 0-31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20:32.6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8260 10740 0,'0'0'0,"25"0"31,49-24 78,199-1-109,-199 25 0,150-50 32,-1 50-32,25 0 31,-25 0-15,-49 0-1,-100 0 1,-49 0-16,0 0 15,24 0 1,-24 0 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18:56.20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18827 11187 0,'0'-25'0,"25"0"94,24 25-63,1 0-16,-1 0 1,-24 0-16,0 0 16,25 0-1,-26 0-15,1 0 16,0 0 0,25 0 15,-26 0-16,1 0-15,0 0 32,0 0-17,0 0 17,24 0-17,-24 0 1,0 0-1,49 0 1,-49 0 0,0 0-16,0 0 15,0 0 1,-1 0 15,1 0 0,0 0 32,0 0-32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20:35.4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8260 9649 0,'25'0'16,"0"0"15,-1 0-31,26 0 31,0 0-31,-1 0 16,100 0-1,25 0 1,49-25 0,-49 0-1,24-24 1,-99 24 15,-74 25-31,0 0 0,24 0 31,1 0 1,0 0-17,-26 0 1,26 0-1,-25 0 1,0 0 0,-1 0 234,1 0-250,-25 25 31,0 24 16,0-24 0,0 0-32,0 0 1,0 0 15,0-1 0,0 1 32,-25-25-32,-74 0 0,74 0-15,1 0-16,-26 0 16,25 0-1,-24 0 1,-1 0 15,25 0-15,0 0-1,-49 0 1,49 0 0,-49 0-1,24 0 1,1 0 0,-26 0-1,50 0 1,1 0-1,-26 0 17,25 0-32,0 0 15,-24 0-15,-1 0 0,25 0 32,0 0-17,1 0 1,-26 0-1,0 0 1,1 0 0,-50 0-1,74 0 1,0 0-16,0 0 31,0 0-15,1 0-1,-26 0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20:37.1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14362 9823 0,'50'0'109,"-26"0"-93,26 0-16,-25 0 16,24 0-1,-24 0 17,0 0-32,25 0 15,-1 0 1,1 0-1,24 0 17,-24 0-17,-25 0 110,24 0-125,-24 0 16,25 0 15,-26 0-31,1 0 31,0 0 48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20:38.2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14412 10790 0,'0'-25'78,"49"25"-47,-24 0-15,0 0-16,49 0 16,-24 0-1,49 0 1,-49 0-16,-26 0 0,26 0 15,-25 0 32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28:05.79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14337 4118 0,'25'0'78,"0"0"-62,0 0-1,24 0 1,-24 0-1,0 0 1,24 0 0,1 0-1,-25 0 1,0 0 0,-1 0-1,1 0-15,0 0 16,0 0-16,0 0 47,-1 0-32,26 0 17,-25 0-17,0 0 1,-1 0-1,1 0 1,0 0 0,25 0 31,-26 0-16,1 0-31,0 0 31,0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28:10.23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7962 4043 0,'0'-25'32,"25"25"-17,0 0 1,49-24-1,-24 24 1,0 0 0,49 0-1,25 0 1,-75 0-16,1 0 16,-25 0-16,0-25 31,-1 25-16,26 0 17,-25 0-1,0 0-15,-1 0-1,1 0 1,0 0-1,25 0 1,-26 0 0,1 0-1,25 0 1,-25 0 0,-1 0 46,1 0-31,0 25 16,-25-1-16,0 1 16,0 0-15,0 0 14,0 0 126,-25-25-156,-24 0 0,24 0-1,0 0 1,0 0-16,0 0 15,1 0 1,-1 0 31,-25 0-31,25 0-1,1 0 1,-1 0 31,0 0-32,0 0 1,0 0-16,1 0 16,-26 0-1,25 0 16,0 0-31,1 0 16,-1 0 0,0 0-1,-25 0 32,26 0 16,-1 0-63,0 0 15,0 0 1,0 0 31,-24 0-32,24 0 32,0 0-15,0 0-17,1 0 16,-1 0 32,0 0-47,0 0 93,-25 0-15,26 0-47,-1 0-16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28:28.4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14412 7367 0,'24'-25'93,"1"25"-46,0 0-31,0 0 0,0 0-16,24 0 15,1 0 1,-1 0 15,-24 0-31,0 0 31,25 0-15,-26 0 62,26 0-62,-25 0 93,0 0-109,24 0 16,1 0-1,-25 0 1,-1 0 46,1 0-46,0 0 203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28:31.2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22771 7367 0,'0'-25'93,"0"0"-61,0 1-17,74 24 1,-49 0 0,25 0-1,-1 0-15,50 0 31,-24 0-15,-26 24 0,-24-24-1,25 0 1,-1 25 15,-24-25-15,0 0 31,0 0 0,0 0-32,-1 0 16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30:33.7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6623 7342 0,'0'-25'109,"25"25"-78,-1 0 1,1 0-32,0 0 15,25 0 16,-26 0-15,1 0 0,0 0-1,0 0 1,0 0-16,0 0 31,-1 0-15,26 0 31,-25 0-16,0 0 31,-1 0-62,1 0 16,0 0 0,25 0 46,-26 0-46,1 0-1,25 0 17,-25 0-17,24 0-15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30:35.64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9029 7392 0,'25'0'47,"0"0"-32,24 0 48,-24 0-47,25 0-16,-1 0 31,1 0-16,-25 0-15,-1 0 16,1 0 0,0 0-16,0 0 0,24 0 47,-24 0-32,0 0-15,0 0 31,0 0-15,-1 0 31,1 0-47,0 0 16,25 0 15,-26 0 47,1 0-78,0 0 31,0 0 47,0 0-31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30:39.5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6598 7392 0,'25'0'63,"24"0"-17,-24 0-30,0 0 0,0 0-1,0 0 1,-1 0 15,1 0-31,0 0 16,25 0-1,-25 25 1,-1-25 47,1 0-32,0 0-31,0 0 15,0 0 17,-1 0-32,1 0 31,-25 24-15,25-24-16,25 0 15,-26 0 16,1 0-15,0 0 15,0 0-15,0 25 0,-1-25 15,1 0 16,0 0-32,25 25-15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18:57.83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22647 11237 0,'0'-25'16,"24"25"31,1 0-47,25 0 15,24 0 1,-24 0 0,0 0-1,-1 0 1,1 0-1,-1 0 1,1 0 0,-25 0-1,0 0 17,-1 0-17,1 0 1,25 0-1,-1 0 1,1 0 0,-25 0-1,0 0 17,-1 0-32,1 0 15,0 0 32,0 0-16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30:41.26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6623 7491 0,'25'0'94,"24"0"-79,26 0-15,-26 0 31,51 0-15,-76 0-16,26-25 31,-25 25-15,0 0 0,-1 0 15,1 0 47,25 0 0,-25 0-31,-1 0-16,1 0-15,0 0-16,0 0 15,0 0 17,-1 0-17,26 0 17,-25 0 14,0 0-46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30:43.2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8954 7218 0,'25'0'125,"0"0"-93,50 0-17,-51 0 1,1 0-16,0 0 31,0 0-15,0 0-1,-1 0-15,1 0 32,0 0-17,25 0 32,-26 0-31,1 0-16,25 0 15,-25 0 1,-1 0 0,1 0-1,25 0 48,-25 0-63,-1 0 47,1 0-32,0 0-15,25 0 16,-26 0 15,1 25-31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30:48.2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8632 8210 0,'25'0'78,"0"0"-31,-1 0-47,1 0 15,25 0-15,74 0 31,-25 0-31,25 0 16,-25 0 15,-24 0-31,-50 0 16,-1 0 46,1 0-46,0 0 109,0 0-47,-25 25-62,0 0-1,0 25 32,0-26 47,0 1-78,0 25 140,-25-50-140,-25 0-1,1 0 1,24 0-1,-49 0-15,24 0 16,0 0 15,26 0-31,-26 0 47,0 0-47,25 0 16,1 0-1,-1 0 17,0 0-32,0 0 31,0 0-31,1 0 0,-26 0 47,25 0 15,0 0-30,1 0 139,-1 0-139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30:51.1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11261 8210 0,'50'0'109,"24"0"-109,1 0 16,-50 0-16,24 0 15,-24 0 17,0 0-32,24 0 15,1 0-15,-25 0 16,24 0 0,-24 0 46,0 0-46,0 0-16,0 0 15,-1 0 17,1 0-17,0 0-15,25 0 16,-26 0 15,1 0-31,0 0 31,0 0-15,0 0 15,24 0 63,-49 25 15,0 0-109,0 0 16,0 0 15,0-1 0,0 26-15,0-25 31,0 24-31,-25-24-1,25 0 63,-24 0-62,-1-25 78,0 0-94,-25 0 31,26 0-31,-1 0 16,-25 0 15,1 0-31,24 0 15,-25 0 17,25 0-17,-24 0 17,24 0-17,0 0 1,-24 0-1,-1 0 1,0 0 0,1 0-1,24 0 1,-25 0 78,26 0 15,-26 0-78,25 0 47,0 0-15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31:00.95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6970 11162 0,'25'0'156,"0"0"-140,0 0 15,-1 0-31,26 0 0,-25 0 47,0 0-16,24 0-15,-24 0 0,0 0 15,0 0-16,-1 0 1,-24-25 0,25 25-16,25 0 62,-25 0-31,-1 0-15,1 0-16,25 0 31,-25 0-31,-1 0 235,1 50-126,-25-25-93,0 0 15,0-1-31,0 1 47,0 0-47,0 0 15,0 0 32,0 24 63,0-24-79,0 0-15,-25-25-1,-24 0 16,24 0 48,0 0-79,0 0 46,1 0-30,24-25-16,-25 25 0,0 0 47,0 0-31,0 0 15,1 0-16,-1 0 17,0 0-17,0 0-15,0 0 32,-24-50-17,24 50 16,-25 0 1,26 0 124,-1 0-156,0 0 16,0 0-1,0 0 16,-24 0 32,24 0 62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31:02.9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9674 11137 0,'25'0'63,"-1"0"-63,51 0 16,-26 0-1,26 0-15,49 0 16,0 0 15,-25 0-15,-74 0-16,0 0 78,0 0-78,-1 0 0,1 0 15,25 0 110,-25 0-62,-25 25-16,0 0-47,0 0 15,0 0 32,0-1-31,0 1-16,-25-25 16,0 25 15,0 0-16,0-25 1,1 49 0,-26-49 15,0 25-15,1-25-1,-1 0 1,1 0 15,-1 0-15,25 0-16,-25 0 31,26 0-15,-1 0-16,-25 0 15,25 0 1,-24 0 31,24 0 15,0 0-62,0 0 31,-24 0-15,-1 0 31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31:25.85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4961 16669 0,'0'25'172,"50"-25"-157,-26 0-15,100 0 16,-99 0-1,25 0-15,-25 0 16,-1 0-16,26 0 31,-25 0-31,24 0 32,1 0-32,49 0 15,50 0 1,-75-25-1,26 25 1,24 0 15,25 0-15,-25 0 0,-75 0-16,-24 0 31,25 0 31,-26 0-46,1 0-16,0 0 16,74 0-1,-24 0 1,73 0-1,-48 0 17,-26 0-17,1 0 1,-1 0-16,-49 0 16,24 0-1,1 0 1,74 0 15,-50 0-31,-24 0 0,24 0 16,-24 0 15,0 0-15,-26 0-16,1 0 31,25 0-31,-25 0 31,74 0-31,-25 0 16,-49 0-1,25 0 1,-25 0 0,49 0-1,0 0-15,50 0 16,-49 0 15,-1 0-15,-24 0-1,-1 0 17,26 0-32,-50 0 15,24 0-15,-24 0 31,0 0-15,0 0-16,-1 0 31,1 0-15,0 0 15,49 0-15,26 0-1,-26 0-15,-49 0 32,25 0-17,-26 0 17,1 0-32,0 0 15,0 0 16,24 0-31,-24 0 16,25 0 15,-25 0-15,-1 0 0,1 0-1,25 0 1,-1 0-16,-24 0 47,0 0-32,25 0-15,-26 0 32,26 0-17,-25 0 1,0 0-16,49 0 31,0 0-15,-49 0-1,0 0-15,50 0 32,-26 0-17,-24 0-15,0 0 16,24 0-1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36:16.0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8260 7119 0,'0'-25'141,"25"25"-110,0 0 0,-1 0-15,26 0-16,-25 0 15,0 0 1,24 0 15,1 0-15,-1 0-16,-24 0 15,25 0-15,24 0 32,-49 0-32,0 0 31,24 0 0,1 0-31,-25 0 16,0 0-1,24 0 17,1 0-32,-25 0 31,24 0-15,-24 0-1,0 0 1,25 0-1,-1 0-15,-24 0 32,0 0-17,0 0 1,24 0 15,-24 0-15,0 0-16,0 0 31,24 0-15,-24 0-1,0 0-15,0 0 47,-1 0-16,1 0-31,0 0 16,0 0 0,0 0-1,-1 0 1,26 0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19:02.0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8186 10244 0,'0'-24'47,"24"24"-16,1 0-15,0 0-16,49 0 15,-49 0 1,25 0 0,-25 0-1,24 0 1,1 0 0,-25 0 15,-1 0-31,26 0 0,-25 0 31,0 0-15,24-25-1,-24 25 1,25 0 0,-1 0-1,-24-25 1,0 25-1,0 0 1,-1 0 0,51 0-1,-1 0 1,-24 0 0,0-25-1,-26 25-15,26 0 0,0 0 31,-26 0-15,1 0 0,25-25-1,-25 25 17,-1 0-17,1 0 1,0 0-16,0 0 15,24 0 17,1 0-17,-25 0 1,49 0 0,-49 0-1,25 0 63,-26 0-46,1 0 30,0 0-46,0 0-1,0 0 32,-1 0 31,1 25-46,-25 0 139,0 0-92,-25-25-48,1 0 0,-26 0 0,25 0-31,0 0 32,1 0-17,-1 0-15,0 0 31,0 0-31,0 0 16,-24 0 31,-1 0-16,25 0-15,1 0-16,-26 0 31,25 0-31,-24 0 16,-1 0-1,0 0 1,1 0 0,24 0 15,0 0-16,0 0 1,-24 0 0,-50 0-1,74 0 1,0 0 0,-25 0-1,25 0 1,1 0-16,-1 0 15,0 0-15,0 0 47,0 0-47,1 0 16,-26 0 0,25 0-1,-24 0 1,24 0-1,-25 0 1,25 0 15,1 0-15,-26 0-16,25 0 31,0 0-15,1 0-16,-1 0 47,0 0-16,-25 0 0,26 0 32,-1 0-48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19:04.2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14387 10294 0,'0'-25'31,"25"25"32,-1 0-63,1 0 31,0 0-31,25 0 16,-26 0-1,1 0 1,0 0 15,25 0-15,-50 25 15,24-25-31,1 0 31,25 0 219,-25 0-250,-1 0 0,26 0 32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19:05.7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18901 10344 0,'25'0'94,"25"0"-79,-1 0-15,-24 0 0,49 0 32,-24 0-17,-25 0 1,24 0 0,-24 0-1,50 0 1,-26 0-16,-24 0 31,25 0-15,-1 0-1,-24 0 1,0 0 0,0 0-1,0 0 16,-1 0-31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19:07.3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22746 10294 0,'50'0'78,"-26"0"-62,51 0-16,-26 0 0,-24 0 15,25 0 1,24 0 0,1 0-1,-26 0 1,1 0 15,-25 0 0,-1 0-15,1-25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1T17:19:11.0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8334 9277 0,'0'25'187,"50"-25"-171,24 0-16,1 0 0,148 0 31,-25 0-15,-98 0-1,-51 0 1,-24 0 0,0 0-16,0 0 31,0 0-31,-1 0 15,51 0-15,-50 0 16,24 0 0,50 0-1,-49 0 1,-25 0 0,0 0-1,-1 0 16,1 0-15,25 0-16,-1 0 16,1 0-16,0 0 0,-26 0 15,76 0 1,-26 0 0,-49 0-1,0 0 1,24 0-1,1 0 1,24 0 0,1 0-1,24 0 17,0 0-17,-49 0-15,-25 0 0,-1 0 16,26 0-16,0 0 15,-26 0 17,1 0-32,25 0 15,-25 0 1,24 0 0,-24 0-1,0 0 1,0 0 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EAF02-867B-4233-8F0E-80B312551F69}" type="datetimeFigureOut">
              <a:rPr lang="es-PY" smtClean="0"/>
              <a:t>11/10/2022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2202-CEDC-4CE7-A4BE-1669D225B027}" type="slidenum">
              <a:rPr lang="es-PY" smtClean="0"/>
              <a:t>‹Nº›</a:t>
            </a:fld>
            <a:endParaRPr lang="es-PY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105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EAF02-867B-4233-8F0E-80B312551F69}" type="datetimeFigureOut">
              <a:rPr lang="es-PY" smtClean="0"/>
              <a:t>11/10/2022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2202-CEDC-4CE7-A4BE-1669D225B02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171052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EAF02-867B-4233-8F0E-80B312551F69}" type="datetimeFigureOut">
              <a:rPr lang="es-PY" smtClean="0"/>
              <a:t>11/10/2022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2202-CEDC-4CE7-A4BE-1669D225B02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013488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EAF02-867B-4233-8F0E-80B312551F69}" type="datetimeFigureOut">
              <a:rPr lang="es-PY" smtClean="0"/>
              <a:t>11/10/2022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2202-CEDC-4CE7-A4BE-1669D225B02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31269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EAF02-867B-4233-8F0E-80B312551F69}" type="datetimeFigureOut">
              <a:rPr lang="es-PY" smtClean="0"/>
              <a:t>11/10/2022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2202-CEDC-4CE7-A4BE-1669D225B027}" type="slidenum">
              <a:rPr lang="es-PY" smtClean="0"/>
              <a:t>‹Nº›</a:t>
            </a:fld>
            <a:endParaRPr lang="es-PY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2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EAF02-867B-4233-8F0E-80B312551F69}" type="datetimeFigureOut">
              <a:rPr lang="es-PY" smtClean="0"/>
              <a:t>11/10/2022</a:t>
            </a:fld>
            <a:endParaRPr lang="es-P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2202-CEDC-4CE7-A4BE-1669D225B02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940219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EAF02-867B-4233-8F0E-80B312551F69}" type="datetimeFigureOut">
              <a:rPr lang="es-PY" smtClean="0"/>
              <a:t>11/10/2022</a:t>
            </a:fld>
            <a:endParaRPr lang="es-P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2202-CEDC-4CE7-A4BE-1669D225B02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012962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EAF02-867B-4233-8F0E-80B312551F69}" type="datetimeFigureOut">
              <a:rPr lang="es-PY" smtClean="0"/>
              <a:t>11/10/2022</a:t>
            </a:fld>
            <a:endParaRPr lang="es-P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2202-CEDC-4CE7-A4BE-1669D225B02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342389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EAF02-867B-4233-8F0E-80B312551F69}" type="datetimeFigureOut">
              <a:rPr lang="es-PY" smtClean="0"/>
              <a:t>11/10/2022</a:t>
            </a:fld>
            <a:endParaRPr lang="es-P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P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2202-CEDC-4CE7-A4BE-1669D225B02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255281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48EAF02-867B-4233-8F0E-80B312551F69}" type="datetimeFigureOut">
              <a:rPr lang="es-PY" smtClean="0"/>
              <a:t>11/10/2022</a:t>
            </a:fld>
            <a:endParaRPr lang="es-P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P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6492202-CEDC-4CE7-A4BE-1669D225B02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041103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EAF02-867B-4233-8F0E-80B312551F69}" type="datetimeFigureOut">
              <a:rPr lang="es-PY" smtClean="0"/>
              <a:t>11/10/2022</a:t>
            </a:fld>
            <a:endParaRPr lang="es-P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2202-CEDC-4CE7-A4BE-1669D225B02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945691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48EAF02-867B-4233-8F0E-80B312551F69}" type="datetimeFigureOut">
              <a:rPr lang="es-PY" smtClean="0"/>
              <a:t>11/10/2022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6492202-CEDC-4CE7-A4BE-1669D225B027}" type="slidenum">
              <a:rPr lang="es-PY" smtClean="0"/>
              <a:t>‹Nº›</a:t>
            </a:fld>
            <a:endParaRPr lang="es-PY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08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emf"/><Relationship Id="rId21" Type="http://schemas.openxmlformats.org/officeDocument/2006/relationships/customXml" Target="../ink/ink10.xml"/><Relationship Id="rId42" Type="http://schemas.openxmlformats.org/officeDocument/2006/relationships/image" Target="../media/image34.emf"/><Relationship Id="rId47" Type="http://schemas.openxmlformats.org/officeDocument/2006/relationships/customXml" Target="../ink/ink23.xml"/><Relationship Id="rId63" Type="http://schemas.openxmlformats.org/officeDocument/2006/relationships/customXml" Target="../ink/ink31.xml"/><Relationship Id="rId68" Type="http://schemas.openxmlformats.org/officeDocument/2006/relationships/image" Target="../media/image47.emf"/><Relationship Id="rId2" Type="http://schemas.openxmlformats.org/officeDocument/2006/relationships/image" Target="../media/image14.png"/><Relationship Id="rId16" Type="http://schemas.openxmlformats.org/officeDocument/2006/relationships/image" Target="../media/image21.emf"/><Relationship Id="rId29" Type="http://schemas.openxmlformats.org/officeDocument/2006/relationships/customXml" Target="../ink/ink14.xml"/><Relationship Id="rId11" Type="http://schemas.openxmlformats.org/officeDocument/2006/relationships/customXml" Target="../ink/ink5.xml"/><Relationship Id="rId24" Type="http://schemas.openxmlformats.org/officeDocument/2006/relationships/image" Target="../media/image25.emf"/><Relationship Id="rId32" Type="http://schemas.openxmlformats.org/officeDocument/2006/relationships/image" Target="../media/image29.emf"/><Relationship Id="rId37" Type="http://schemas.openxmlformats.org/officeDocument/2006/relationships/customXml" Target="../ink/ink18.xml"/><Relationship Id="rId40" Type="http://schemas.openxmlformats.org/officeDocument/2006/relationships/image" Target="../media/image33.emf"/><Relationship Id="rId45" Type="http://schemas.openxmlformats.org/officeDocument/2006/relationships/customXml" Target="../ink/ink22.xml"/><Relationship Id="rId53" Type="http://schemas.openxmlformats.org/officeDocument/2006/relationships/customXml" Target="../ink/ink26.xml"/><Relationship Id="rId58" Type="http://schemas.openxmlformats.org/officeDocument/2006/relationships/image" Target="../media/image42.emf"/><Relationship Id="rId66" Type="http://schemas.openxmlformats.org/officeDocument/2006/relationships/image" Target="../media/image46.emf"/><Relationship Id="rId74" Type="http://schemas.openxmlformats.org/officeDocument/2006/relationships/image" Target="../media/image50.emf"/><Relationship Id="rId5" Type="http://schemas.openxmlformats.org/officeDocument/2006/relationships/customXml" Target="../ink/ink2.xml"/><Relationship Id="rId61" Type="http://schemas.openxmlformats.org/officeDocument/2006/relationships/customXml" Target="../ink/ink30.xml"/><Relationship Id="rId19" Type="http://schemas.openxmlformats.org/officeDocument/2006/relationships/customXml" Target="../ink/ink9.xml"/><Relationship Id="rId14" Type="http://schemas.openxmlformats.org/officeDocument/2006/relationships/image" Target="../media/image20.emf"/><Relationship Id="rId22" Type="http://schemas.openxmlformats.org/officeDocument/2006/relationships/image" Target="../media/image24.emf"/><Relationship Id="rId27" Type="http://schemas.openxmlformats.org/officeDocument/2006/relationships/customXml" Target="../ink/ink13.xml"/><Relationship Id="rId30" Type="http://schemas.openxmlformats.org/officeDocument/2006/relationships/image" Target="../media/image28.emf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37.emf"/><Relationship Id="rId56" Type="http://schemas.openxmlformats.org/officeDocument/2006/relationships/image" Target="../media/image41.emf"/><Relationship Id="rId64" Type="http://schemas.openxmlformats.org/officeDocument/2006/relationships/image" Target="../media/image45.emf"/><Relationship Id="rId69" Type="http://schemas.openxmlformats.org/officeDocument/2006/relationships/customXml" Target="../ink/ink34.xml"/><Relationship Id="rId8" Type="http://schemas.openxmlformats.org/officeDocument/2006/relationships/image" Target="../media/image17.emf"/><Relationship Id="rId51" Type="http://schemas.openxmlformats.org/officeDocument/2006/relationships/customXml" Target="../ink/ink25.xml"/><Relationship Id="rId72" Type="http://schemas.openxmlformats.org/officeDocument/2006/relationships/image" Target="../media/image49.emf"/><Relationship Id="rId3" Type="http://schemas.openxmlformats.org/officeDocument/2006/relationships/customXml" Target="../ink/ink1.xml"/><Relationship Id="rId12" Type="http://schemas.openxmlformats.org/officeDocument/2006/relationships/image" Target="../media/image19.emf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32.emf"/><Relationship Id="rId46" Type="http://schemas.openxmlformats.org/officeDocument/2006/relationships/image" Target="../media/image36.emf"/><Relationship Id="rId59" Type="http://schemas.openxmlformats.org/officeDocument/2006/relationships/customXml" Target="../ink/ink29.xml"/><Relationship Id="rId67" Type="http://schemas.openxmlformats.org/officeDocument/2006/relationships/customXml" Target="../ink/ink33.xml"/><Relationship Id="rId20" Type="http://schemas.openxmlformats.org/officeDocument/2006/relationships/image" Target="../media/image23.emf"/><Relationship Id="rId41" Type="http://schemas.openxmlformats.org/officeDocument/2006/relationships/customXml" Target="../ink/ink20.xml"/><Relationship Id="rId54" Type="http://schemas.openxmlformats.org/officeDocument/2006/relationships/image" Target="../media/image40.emf"/><Relationship Id="rId62" Type="http://schemas.openxmlformats.org/officeDocument/2006/relationships/image" Target="../media/image44.emf"/><Relationship Id="rId70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7.emf"/><Relationship Id="rId36" Type="http://schemas.openxmlformats.org/officeDocument/2006/relationships/image" Target="../media/image31.emf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" Type="http://schemas.openxmlformats.org/officeDocument/2006/relationships/image" Target="../media/image18.emf"/><Relationship Id="rId31" Type="http://schemas.openxmlformats.org/officeDocument/2006/relationships/customXml" Target="../ink/ink15.xml"/><Relationship Id="rId44" Type="http://schemas.openxmlformats.org/officeDocument/2006/relationships/image" Target="../media/image35.emf"/><Relationship Id="rId52" Type="http://schemas.openxmlformats.org/officeDocument/2006/relationships/image" Target="../media/image39.emf"/><Relationship Id="rId60" Type="http://schemas.openxmlformats.org/officeDocument/2006/relationships/image" Target="../media/image43.emf"/><Relationship Id="rId65" Type="http://schemas.openxmlformats.org/officeDocument/2006/relationships/customXml" Target="../ink/ink32.xml"/><Relationship Id="rId73" Type="http://schemas.openxmlformats.org/officeDocument/2006/relationships/customXml" Target="../ink/ink36.xml"/><Relationship Id="rId4" Type="http://schemas.openxmlformats.org/officeDocument/2006/relationships/image" Target="../media/image15.emf"/><Relationship Id="rId9" Type="http://schemas.openxmlformats.org/officeDocument/2006/relationships/customXml" Target="../ink/ink4.xml"/><Relationship Id="rId13" Type="http://schemas.openxmlformats.org/officeDocument/2006/relationships/customXml" Target="../ink/ink6.xml"/><Relationship Id="rId18" Type="http://schemas.openxmlformats.org/officeDocument/2006/relationships/image" Target="../media/image22.emf"/><Relationship Id="rId39" Type="http://schemas.openxmlformats.org/officeDocument/2006/relationships/customXml" Target="../ink/ink19.xml"/><Relationship Id="rId34" Type="http://schemas.openxmlformats.org/officeDocument/2006/relationships/image" Target="../media/image30.emf"/><Relationship Id="rId50" Type="http://schemas.openxmlformats.org/officeDocument/2006/relationships/image" Target="../media/image38.emf"/><Relationship Id="rId55" Type="http://schemas.openxmlformats.org/officeDocument/2006/relationships/customXml" Target="../ink/ink27.xml"/><Relationship Id="rId7" Type="http://schemas.openxmlformats.org/officeDocument/2006/relationships/customXml" Target="../ink/ink3.xml"/><Relationship Id="rId71" Type="http://schemas.openxmlformats.org/officeDocument/2006/relationships/customXml" Target="../ink/ink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0.xml"/><Relationship Id="rId13" Type="http://schemas.openxmlformats.org/officeDocument/2006/relationships/image" Target="../media/image56.emf"/><Relationship Id="rId18" Type="http://schemas.openxmlformats.org/officeDocument/2006/relationships/customXml" Target="../ink/ink45.xml"/><Relationship Id="rId3" Type="http://schemas.openxmlformats.org/officeDocument/2006/relationships/image" Target="../media/image51.emf"/><Relationship Id="rId21" Type="http://schemas.openxmlformats.org/officeDocument/2006/relationships/image" Target="../media/image60.emf"/><Relationship Id="rId7" Type="http://schemas.openxmlformats.org/officeDocument/2006/relationships/image" Target="../media/image53.emf"/><Relationship Id="rId12" Type="http://schemas.openxmlformats.org/officeDocument/2006/relationships/customXml" Target="../ink/ink42.xml"/><Relationship Id="rId17" Type="http://schemas.openxmlformats.org/officeDocument/2006/relationships/image" Target="../media/image58.emf"/><Relationship Id="rId2" Type="http://schemas.openxmlformats.org/officeDocument/2006/relationships/customXml" Target="../ink/ink37.xml"/><Relationship Id="rId16" Type="http://schemas.openxmlformats.org/officeDocument/2006/relationships/customXml" Target="../ink/ink44.xml"/><Relationship Id="rId20" Type="http://schemas.openxmlformats.org/officeDocument/2006/relationships/customXml" Target="../ink/ink4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9.xml"/><Relationship Id="rId11" Type="http://schemas.openxmlformats.org/officeDocument/2006/relationships/image" Target="../media/image55.emf"/><Relationship Id="rId5" Type="http://schemas.openxmlformats.org/officeDocument/2006/relationships/image" Target="../media/image52.emf"/><Relationship Id="rId15" Type="http://schemas.openxmlformats.org/officeDocument/2006/relationships/image" Target="../media/image57.emf"/><Relationship Id="rId10" Type="http://schemas.openxmlformats.org/officeDocument/2006/relationships/customXml" Target="../ink/ink41.xml"/><Relationship Id="rId19" Type="http://schemas.openxmlformats.org/officeDocument/2006/relationships/image" Target="../media/image59.emf"/><Relationship Id="rId4" Type="http://schemas.openxmlformats.org/officeDocument/2006/relationships/customXml" Target="../ink/ink38.xml"/><Relationship Id="rId9" Type="http://schemas.openxmlformats.org/officeDocument/2006/relationships/image" Target="../media/image54.emf"/><Relationship Id="rId14" Type="http://schemas.openxmlformats.org/officeDocument/2006/relationships/customXml" Target="../ink/ink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emf"/><Relationship Id="rId5" Type="http://schemas.openxmlformats.org/officeDocument/2006/relationships/customXml" Target="../ink/ink47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microsoft.com/office/2007/relationships/hdphoto" Target="../media/hdphoto6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419" dirty="0" smtClean="0"/>
              <a:t>Lic. Jade Ferreiro </a:t>
            </a:r>
          </a:p>
          <a:p>
            <a:r>
              <a:rPr lang="es-419" dirty="0" smtClean="0"/>
              <a:t>Nutricionista materno infantil </a:t>
            </a:r>
          </a:p>
          <a:p>
            <a:endParaRPr lang="es-PY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74" y="1323403"/>
            <a:ext cx="4329877" cy="2875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5184648" cy="3566160"/>
          </a:xfrm>
        </p:spPr>
        <p:txBody>
          <a:bodyPr>
            <a:noAutofit/>
          </a:bodyPr>
          <a:lstStyle/>
          <a:p>
            <a:r>
              <a:rPr lang="es-PY" sz="5400" b="1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s-419" sz="5400" b="1" dirty="0" smtClean="0">
                <a:solidFill>
                  <a:schemeClr val="accent1">
                    <a:lumMod val="75000"/>
                  </a:schemeClr>
                </a:solidFill>
              </a:rPr>
              <a:t>l huevo en la alimentación infantil </a:t>
            </a:r>
            <a:r>
              <a:rPr lang="es-419" sz="48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419" sz="4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419" sz="2800" b="1" dirty="0" smtClean="0">
                <a:solidFill>
                  <a:schemeClr val="accent1">
                    <a:lumMod val="75000"/>
                  </a:schemeClr>
                </a:solidFill>
              </a:rPr>
              <a:t>beneficios, cuidados, actualizaciones.</a:t>
            </a:r>
            <a:endParaRPr lang="es-PY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6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741" y="592428"/>
            <a:ext cx="7096259" cy="5038344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540913" y="1957589"/>
            <a:ext cx="4185633" cy="3673183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419" sz="5400" b="1" dirty="0" smtClean="0">
                <a:solidFill>
                  <a:schemeClr val="accent1">
                    <a:lumMod val="75000"/>
                  </a:schemeClr>
                </a:solidFill>
              </a:rPr>
              <a:t>El huevo en la alimentación de los niños</a:t>
            </a:r>
            <a:endParaRPr lang="es-PY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5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Y" b="1" dirty="0">
                <a:solidFill>
                  <a:schemeClr val="accent1">
                    <a:lumMod val="75000"/>
                  </a:schemeClr>
                </a:solidFill>
              </a:rPr>
              <a:t>DENSIDAD DE NUTRIENTES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PY" sz="2400" dirty="0" smtClean="0"/>
              <a:t>“Los </a:t>
            </a:r>
            <a:r>
              <a:rPr lang="es-PY" sz="2400" dirty="0"/>
              <a:t>niños </a:t>
            </a:r>
            <a:r>
              <a:rPr lang="es-PY" sz="2400" dirty="0" smtClean="0"/>
              <a:t>pequeños </a:t>
            </a:r>
            <a:r>
              <a:rPr lang="es-PY" sz="2400" dirty="0"/>
              <a:t>tienen una capacidad estomacal limitada y, por lo tanto, </a:t>
            </a:r>
            <a:r>
              <a:rPr lang="es-PY" sz="2400" dirty="0" smtClean="0"/>
              <a:t>deben comer comidas </a:t>
            </a:r>
            <a:r>
              <a:rPr lang="es-PY" sz="2400" dirty="0"/>
              <a:t>pequeñas y ricas en nutrientes para maximizar la nutrición en cada bocado</a:t>
            </a:r>
            <a:r>
              <a:rPr lang="es-PY" sz="2400" dirty="0" smtClean="0"/>
              <a:t>.” (Unicef)</a:t>
            </a:r>
          </a:p>
          <a:p>
            <a:pPr marL="0" indent="0">
              <a:buNone/>
            </a:pPr>
            <a:endParaRPr lang="es-PY" sz="2400" dirty="0"/>
          </a:p>
          <a:p>
            <a:endParaRPr lang="es-PY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19" y="3982622"/>
            <a:ext cx="7726917" cy="21641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908" y="3513861"/>
            <a:ext cx="4315254" cy="263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9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226" y="0"/>
            <a:ext cx="717754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Entrada de lápiz 2"/>
              <p14:cNvContentPartPr/>
              <p14:nvPr/>
            </p14:nvContentPartPr>
            <p14:xfrm>
              <a:off x="2946960" y="4045320"/>
              <a:ext cx="419760" cy="360"/>
            </p14:xfrm>
          </p:contentPart>
        </mc:Choice>
        <mc:Fallback xmlns="">
          <p:pic>
            <p:nvPicPr>
              <p:cNvPr id="3" name="Entrada de lápiz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0760" y="3981600"/>
                <a:ext cx="4518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trada de lápiz 3"/>
              <p14:cNvContentPartPr/>
              <p14:nvPr/>
            </p14:nvContentPartPr>
            <p14:xfrm>
              <a:off x="5179320" y="4036320"/>
              <a:ext cx="250200" cy="360"/>
            </p14:xfrm>
          </p:contentPart>
        </mc:Choice>
        <mc:Fallback xmlns="">
          <p:pic>
            <p:nvPicPr>
              <p:cNvPr id="4" name="Entrada de lápiz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63480" y="3972600"/>
                <a:ext cx="2818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trada de lápiz 4"/>
              <p14:cNvContentPartPr/>
              <p14:nvPr/>
            </p14:nvContentPartPr>
            <p14:xfrm>
              <a:off x="6777720" y="4009320"/>
              <a:ext cx="321840" cy="18360"/>
            </p14:xfrm>
          </p:contentPart>
        </mc:Choice>
        <mc:Fallback xmlns="">
          <p:pic>
            <p:nvPicPr>
              <p:cNvPr id="5" name="Entrada de lápiz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61880" y="3945960"/>
                <a:ext cx="35352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Entrada de lápiz 5"/>
              <p14:cNvContentPartPr/>
              <p14:nvPr/>
            </p14:nvContentPartPr>
            <p14:xfrm>
              <a:off x="8152920" y="4036320"/>
              <a:ext cx="312840" cy="9360"/>
            </p14:xfrm>
          </p:contentPart>
        </mc:Choice>
        <mc:Fallback xmlns="">
          <p:pic>
            <p:nvPicPr>
              <p:cNvPr id="6" name="Entrada de lápiz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37080" y="3972600"/>
                <a:ext cx="34452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Entrada de lápiz 6"/>
              <p14:cNvContentPartPr/>
              <p14:nvPr/>
            </p14:nvContentPartPr>
            <p14:xfrm>
              <a:off x="2946960" y="3643200"/>
              <a:ext cx="651960" cy="45000"/>
            </p14:xfrm>
          </p:contentPart>
        </mc:Choice>
        <mc:Fallback xmlns="">
          <p:pic>
            <p:nvPicPr>
              <p:cNvPr id="7" name="Entrada de lápiz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30760" y="3579840"/>
                <a:ext cx="68400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Entrada de lápiz 7"/>
              <p14:cNvContentPartPr/>
              <p14:nvPr/>
            </p14:nvContentPartPr>
            <p14:xfrm>
              <a:off x="5179320" y="3696840"/>
              <a:ext cx="169920" cy="9360"/>
            </p14:xfrm>
          </p:contentPart>
        </mc:Choice>
        <mc:Fallback xmlns="">
          <p:pic>
            <p:nvPicPr>
              <p:cNvPr id="8" name="Entrada de lápiz 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63480" y="3633480"/>
                <a:ext cx="2016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Entrada de lápiz 8"/>
              <p14:cNvContentPartPr/>
              <p14:nvPr/>
            </p14:nvContentPartPr>
            <p14:xfrm>
              <a:off x="6804360" y="3723840"/>
              <a:ext cx="268200" cy="360"/>
            </p14:xfrm>
          </p:contentPart>
        </mc:Choice>
        <mc:Fallback xmlns="">
          <p:pic>
            <p:nvPicPr>
              <p:cNvPr id="9" name="Entrada de lápiz 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788520" y="3660120"/>
                <a:ext cx="2998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Entrada de lápiz 9"/>
              <p14:cNvContentPartPr/>
              <p14:nvPr/>
            </p14:nvContentPartPr>
            <p14:xfrm>
              <a:off x="8188560" y="3696840"/>
              <a:ext cx="214560" cy="9360"/>
            </p14:xfrm>
          </p:contentPart>
        </mc:Choice>
        <mc:Fallback xmlns="">
          <p:pic>
            <p:nvPicPr>
              <p:cNvPr id="10" name="Entrada de lápiz 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172720" y="3633480"/>
                <a:ext cx="2462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Entrada de lápiz 10"/>
              <p14:cNvContentPartPr/>
              <p14:nvPr/>
            </p14:nvContentPartPr>
            <p14:xfrm>
              <a:off x="3000240" y="3339720"/>
              <a:ext cx="947160" cy="9360"/>
            </p14:xfrm>
          </p:contentPart>
        </mc:Choice>
        <mc:Fallback xmlns="">
          <p:pic>
            <p:nvPicPr>
              <p:cNvPr id="11" name="Entrada de lápiz 1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984400" y="3276360"/>
                <a:ext cx="9788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Entrada de lápiz 11"/>
              <p14:cNvContentPartPr/>
              <p14:nvPr/>
            </p14:nvContentPartPr>
            <p14:xfrm>
              <a:off x="5152320" y="3339720"/>
              <a:ext cx="268200" cy="9360"/>
            </p14:xfrm>
          </p:contentPart>
        </mc:Choice>
        <mc:Fallback xmlns="">
          <p:pic>
            <p:nvPicPr>
              <p:cNvPr id="12" name="Entrada de lápiz 1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136480" y="3276360"/>
                <a:ext cx="3002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Entrada de lápiz 12"/>
              <p14:cNvContentPartPr/>
              <p14:nvPr/>
            </p14:nvContentPartPr>
            <p14:xfrm>
              <a:off x="6822360" y="3348720"/>
              <a:ext cx="232560" cy="9360"/>
            </p14:xfrm>
          </p:contentPart>
        </mc:Choice>
        <mc:Fallback xmlns="">
          <p:pic>
            <p:nvPicPr>
              <p:cNvPr id="13" name="Entrada de lápiz 12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806520" y="3285000"/>
                <a:ext cx="26424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Entrada de lápiz 13"/>
              <p14:cNvContentPartPr/>
              <p14:nvPr/>
            </p14:nvContentPartPr>
            <p14:xfrm>
              <a:off x="8179560" y="3357720"/>
              <a:ext cx="268200" cy="9000"/>
            </p14:xfrm>
          </p:contentPart>
        </mc:Choice>
        <mc:Fallback xmlns="">
          <p:pic>
            <p:nvPicPr>
              <p:cNvPr id="14" name="Entrada de lápiz 1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163720" y="3294000"/>
                <a:ext cx="2998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Entrada de lápiz 14"/>
              <p14:cNvContentPartPr/>
              <p14:nvPr/>
            </p14:nvContentPartPr>
            <p14:xfrm>
              <a:off x="2982600" y="3009240"/>
              <a:ext cx="660960" cy="9360"/>
            </p14:xfrm>
          </p:contentPart>
        </mc:Choice>
        <mc:Fallback xmlns="">
          <p:pic>
            <p:nvPicPr>
              <p:cNvPr id="15" name="Entrada de lápiz 14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966760" y="2945880"/>
                <a:ext cx="6926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Entrada de lápiz 15"/>
              <p14:cNvContentPartPr/>
              <p14:nvPr/>
            </p14:nvContentPartPr>
            <p14:xfrm>
              <a:off x="5196960" y="3009240"/>
              <a:ext cx="259560" cy="9360"/>
            </p14:xfrm>
          </p:contentPart>
        </mc:Choice>
        <mc:Fallback xmlns="">
          <p:pic>
            <p:nvPicPr>
              <p:cNvPr id="16" name="Entrada de lápiz 15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181120" y="2945880"/>
                <a:ext cx="2912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Entrada de lápiz 16"/>
              <p14:cNvContentPartPr/>
              <p14:nvPr/>
            </p14:nvContentPartPr>
            <p14:xfrm>
              <a:off x="6822360" y="3036240"/>
              <a:ext cx="294840" cy="360"/>
            </p14:xfrm>
          </p:contentPart>
        </mc:Choice>
        <mc:Fallback xmlns="">
          <p:pic>
            <p:nvPicPr>
              <p:cNvPr id="17" name="Entrada de lápiz 16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806520" y="2972520"/>
                <a:ext cx="3265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Entrada de lápiz 17"/>
              <p14:cNvContentPartPr/>
              <p14:nvPr/>
            </p14:nvContentPartPr>
            <p14:xfrm>
              <a:off x="8179560" y="2982600"/>
              <a:ext cx="303840" cy="18000"/>
            </p14:xfrm>
          </p:contentPart>
        </mc:Choice>
        <mc:Fallback xmlns="">
          <p:pic>
            <p:nvPicPr>
              <p:cNvPr id="18" name="Entrada de lápiz 17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163720" y="2918880"/>
                <a:ext cx="33588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Entrada de lápiz 18"/>
              <p14:cNvContentPartPr/>
              <p14:nvPr/>
            </p14:nvContentPartPr>
            <p14:xfrm>
              <a:off x="6813360" y="2678760"/>
              <a:ext cx="321840" cy="360"/>
            </p14:xfrm>
          </p:contentPart>
        </mc:Choice>
        <mc:Fallback xmlns="">
          <p:pic>
            <p:nvPicPr>
              <p:cNvPr id="19" name="Entrada de lápiz 18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797520" y="2615400"/>
                <a:ext cx="3535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Entrada de lápiz 19"/>
              <p14:cNvContentPartPr/>
              <p14:nvPr/>
            </p14:nvContentPartPr>
            <p14:xfrm>
              <a:off x="3000240" y="2678760"/>
              <a:ext cx="652320" cy="360"/>
            </p14:xfrm>
          </p:contentPart>
        </mc:Choice>
        <mc:Fallback xmlns="">
          <p:pic>
            <p:nvPicPr>
              <p:cNvPr id="20" name="Entrada de lápiz 19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84400" y="2615400"/>
                <a:ext cx="6840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Entrada de lápiz 20"/>
              <p14:cNvContentPartPr/>
              <p14:nvPr/>
            </p14:nvContentPartPr>
            <p14:xfrm>
              <a:off x="2982600" y="6429240"/>
              <a:ext cx="420120" cy="27360"/>
            </p14:xfrm>
          </p:contentPart>
        </mc:Choice>
        <mc:Fallback xmlns="">
          <p:pic>
            <p:nvPicPr>
              <p:cNvPr id="21" name="Entrada de lápiz 20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966760" y="6365880"/>
                <a:ext cx="45180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Entrada de lápiz 21"/>
              <p14:cNvContentPartPr/>
              <p14:nvPr/>
            </p14:nvContentPartPr>
            <p14:xfrm>
              <a:off x="5161320" y="6420600"/>
              <a:ext cx="205920" cy="36000"/>
            </p14:xfrm>
          </p:contentPart>
        </mc:Choice>
        <mc:Fallback xmlns="">
          <p:pic>
            <p:nvPicPr>
              <p:cNvPr id="22" name="Entrada de lápiz 21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45480" y="6356880"/>
                <a:ext cx="2376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Entrada de lápiz 22"/>
              <p14:cNvContentPartPr/>
              <p14:nvPr/>
            </p14:nvContentPartPr>
            <p14:xfrm>
              <a:off x="6840000" y="6420600"/>
              <a:ext cx="241560" cy="360"/>
            </p14:xfrm>
          </p:contentPart>
        </mc:Choice>
        <mc:Fallback xmlns="">
          <p:pic>
            <p:nvPicPr>
              <p:cNvPr id="23" name="Entrada de lápiz 22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824160" y="6356880"/>
                <a:ext cx="2732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Entrada de lápiz 23"/>
              <p14:cNvContentPartPr/>
              <p14:nvPr/>
            </p14:nvContentPartPr>
            <p14:xfrm>
              <a:off x="8206560" y="6411600"/>
              <a:ext cx="223560" cy="9360"/>
            </p14:xfrm>
          </p:contentPart>
        </mc:Choice>
        <mc:Fallback xmlns="">
          <p:pic>
            <p:nvPicPr>
              <p:cNvPr id="24" name="Entrada de lápiz 23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190360" y="6347880"/>
                <a:ext cx="2556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Entrada de lápiz 24"/>
              <p14:cNvContentPartPr/>
              <p14:nvPr/>
            </p14:nvContentPartPr>
            <p14:xfrm>
              <a:off x="2946960" y="6107760"/>
              <a:ext cx="589680" cy="360"/>
            </p14:xfrm>
          </p:contentPart>
        </mc:Choice>
        <mc:Fallback xmlns="">
          <p:pic>
            <p:nvPicPr>
              <p:cNvPr id="25" name="Entrada de lápiz 24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930760" y="6044400"/>
                <a:ext cx="6217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Entrada de lápiz 25"/>
              <p14:cNvContentPartPr/>
              <p14:nvPr/>
            </p14:nvContentPartPr>
            <p14:xfrm>
              <a:off x="5188320" y="6045480"/>
              <a:ext cx="223560" cy="45000"/>
            </p14:xfrm>
          </p:contentPart>
        </mc:Choice>
        <mc:Fallback xmlns="">
          <p:pic>
            <p:nvPicPr>
              <p:cNvPr id="26" name="Entrada de lápiz 25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172120" y="5981760"/>
                <a:ext cx="25560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Entrada de lápiz 26"/>
              <p14:cNvContentPartPr/>
              <p14:nvPr/>
            </p14:nvContentPartPr>
            <p14:xfrm>
              <a:off x="6813360" y="6063120"/>
              <a:ext cx="250560" cy="18360"/>
            </p14:xfrm>
          </p:contentPart>
        </mc:Choice>
        <mc:Fallback xmlns="">
          <p:pic>
            <p:nvPicPr>
              <p:cNvPr id="27" name="Entrada de lápiz 26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97520" y="5999760"/>
                <a:ext cx="2822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Entrada de lápiz 27"/>
              <p14:cNvContentPartPr/>
              <p14:nvPr/>
            </p14:nvContentPartPr>
            <p14:xfrm>
              <a:off x="8188560" y="6099120"/>
              <a:ext cx="312840" cy="360"/>
            </p14:xfrm>
          </p:contentPart>
        </mc:Choice>
        <mc:Fallback xmlns="">
          <p:pic>
            <p:nvPicPr>
              <p:cNvPr id="28" name="Entrada de lápiz 27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172720" y="6035400"/>
                <a:ext cx="3445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Entrada de lápiz 28"/>
              <p14:cNvContentPartPr/>
              <p14:nvPr/>
            </p14:nvContentPartPr>
            <p14:xfrm>
              <a:off x="2964600" y="6742080"/>
              <a:ext cx="268200" cy="9000"/>
            </p14:xfrm>
          </p:contentPart>
        </mc:Choice>
        <mc:Fallback xmlns="">
          <p:pic>
            <p:nvPicPr>
              <p:cNvPr id="29" name="Entrada de lápiz 28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948760" y="6678360"/>
                <a:ext cx="2998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Entrada de lápiz 29"/>
              <p14:cNvContentPartPr/>
              <p14:nvPr/>
            </p14:nvContentPartPr>
            <p14:xfrm>
              <a:off x="5188320" y="6750720"/>
              <a:ext cx="276840" cy="360"/>
            </p14:xfrm>
          </p:contentPart>
        </mc:Choice>
        <mc:Fallback xmlns="">
          <p:pic>
            <p:nvPicPr>
              <p:cNvPr id="30" name="Entrada de lápiz 29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172120" y="6687360"/>
                <a:ext cx="3092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Entrada de lápiz 30"/>
              <p14:cNvContentPartPr/>
              <p14:nvPr/>
            </p14:nvContentPartPr>
            <p14:xfrm>
              <a:off x="2973600" y="3830760"/>
              <a:ext cx="625320" cy="36000"/>
            </p14:xfrm>
          </p:contentPart>
        </mc:Choice>
        <mc:Fallback xmlns="">
          <p:pic>
            <p:nvPicPr>
              <p:cNvPr id="31" name="Entrada de lápiz 30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957760" y="3767400"/>
                <a:ext cx="6570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Entrada de lápiz 31"/>
              <p14:cNvContentPartPr/>
              <p14:nvPr/>
            </p14:nvContentPartPr>
            <p14:xfrm>
              <a:off x="2973600" y="3429000"/>
              <a:ext cx="580680" cy="80640"/>
            </p14:xfrm>
          </p:contentPart>
        </mc:Choice>
        <mc:Fallback xmlns="">
          <p:pic>
            <p:nvPicPr>
              <p:cNvPr id="32" name="Entrada de lápiz 31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957760" y="3365640"/>
                <a:ext cx="61236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Entrada de lápiz 32"/>
              <p14:cNvContentPartPr/>
              <p14:nvPr/>
            </p14:nvContentPartPr>
            <p14:xfrm>
              <a:off x="5170320" y="3536280"/>
              <a:ext cx="268200" cy="360"/>
            </p14:xfrm>
          </p:contentPart>
        </mc:Choice>
        <mc:Fallback xmlns="">
          <p:pic>
            <p:nvPicPr>
              <p:cNvPr id="33" name="Entrada de lápiz 32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154480" y="3472560"/>
                <a:ext cx="2998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Entrada de lápiz 33"/>
              <p14:cNvContentPartPr/>
              <p14:nvPr/>
            </p14:nvContentPartPr>
            <p14:xfrm>
              <a:off x="5188320" y="3875400"/>
              <a:ext cx="169920" cy="9360"/>
            </p14:xfrm>
          </p:contentPart>
        </mc:Choice>
        <mc:Fallback xmlns="">
          <p:pic>
            <p:nvPicPr>
              <p:cNvPr id="34" name="Entrada de lápiz 33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172120" y="3812040"/>
                <a:ext cx="201960" cy="13608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Rectángulo 34"/>
          <p:cNvSpPr/>
          <p:nvPr/>
        </p:nvSpPr>
        <p:spPr>
          <a:xfrm>
            <a:off x="9682374" y="3265352"/>
            <a:ext cx="25096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Lutter</a:t>
            </a:r>
            <a:r>
              <a:rPr lang="en-US" dirty="0"/>
              <a:t> CK, </a:t>
            </a:r>
            <a:r>
              <a:rPr lang="en-US" dirty="0" err="1"/>
              <a:t>Iannotti</a:t>
            </a:r>
            <a:r>
              <a:rPr lang="en-US" dirty="0"/>
              <a:t> LL, Stewart CP. </a:t>
            </a:r>
            <a:r>
              <a:rPr lang="en-US" b="1" dirty="0"/>
              <a:t>The potential of a simple egg to improve maternal and child nutrition</a:t>
            </a:r>
            <a:r>
              <a:rPr lang="en-US" dirty="0"/>
              <a:t>. </a:t>
            </a:r>
            <a:r>
              <a:rPr lang="en-US" dirty="0" err="1"/>
              <a:t>Matern</a:t>
            </a:r>
            <a:r>
              <a:rPr lang="en-US" dirty="0"/>
              <a:t> Child </a:t>
            </a:r>
            <a:r>
              <a:rPr lang="en-US" dirty="0" err="1"/>
              <a:t>Nutr</a:t>
            </a:r>
            <a:r>
              <a:rPr lang="en-US" dirty="0"/>
              <a:t>. 2018 Oct;14 </a:t>
            </a:r>
            <a:r>
              <a:rPr lang="en-US" dirty="0" err="1"/>
              <a:t>Suppl</a:t>
            </a:r>
            <a:r>
              <a:rPr lang="en-US" dirty="0"/>
              <a:t> 3(</a:t>
            </a:r>
            <a:r>
              <a:rPr lang="en-US" dirty="0" err="1"/>
              <a:t>Suppl</a:t>
            </a:r>
            <a:r>
              <a:rPr lang="en-US" dirty="0"/>
              <a:t> 3):e12678. </a:t>
            </a:r>
            <a:r>
              <a:rPr lang="en-US" dirty="0" err="1"/>
              <a:t>doi</a:t>
            </a:r>
            <a:r>
              <a:rPr lang="en-US" dirty="0"/>
              <a:t>: 10.1111/mcn.12678. PMID: 30332538; PMCID: PMC6865885.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Entrada de lápiz 35"/>
              <p14:cNvContentPartPr/>
              <p14:nvPr/>
            </p14:nvContentPartPr>
            <p14:xfrm>
              <a:off x="5161320" y="1482480"/>
              <a:ext cx="286200" cy="360"/>
            </p14:xfrm>
          </p:contentPart>
        </mc:Choice>
        <mc:Fallback xmlns="">
          <p:pic>
            <p:nvPicPr>
              <p:cNvPr id="36" name="Entrada de lápiz 35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145480" y="1418760"/>
                <a:ext cx="3178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Entrada de lápiz 36"/>
              <p14:cNvContentPartPr/>
              <p14:nvPr/>
            </p14:nvContentPartPr>
            <p14:xfrm>
              <a:off x="2839680" y="1428840"/>
              <a:ext cx="402120" cy="54000"/>
            </p14:xfrm>
          </p:contentPart>
        </mc:Choice>
        <mc:Fallback xmlns="">
          <p:pic>
            <p:nvPicPr>
              <p:cNvPr id="37" name="Entrada de lápiz 36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823840" y="1365120"/>
                <a:ext cx="43380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Entrada de lápiz 37"/>
              <p14:cNvContentPartPr/>
              <p14:nvPr/>
            </p14:nvContentPartPr>
            <p14:xfrm>
              <a:off x="5188320" y="2643120"/>
              <a:ext cx="250200" cy="9360"/>
            </p14:xfrm>
          </p:contentPart>
        </mc:Choice>
        <mc:Fallback xmlns="">
          <p:pic>
            <p:nvPicPr>
              <p:cNvPr id="38" name="Entrada de lápiz 37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172120" y="2579760"/>
                <a:ext cx="2822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Entrada de lápiz 38"/>
              <p14:cNvContentPartPr/>
              <p14:nvPr/>
            </p14:nvContentPartPr>
            <p14:xfrm>
              <a:off x="8197560" y="2625480"/>
              <a:ext cx="241200" cy="27000"/>
            </p14:xfrm>
          </p:contentPart>
        </mc:Choice>
        <mc:Fallback xmlns="">
          <p:pic>
            <p:nvPicPr>
              <p:cNvPr id="39" name="Entrada de lápiz 38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8181720" y="2561760"/>
                <a:ext cx="273240" cy="15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547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Y" dirty="0" smtClean="0"/>
              <a:t>El huevo y su alta densidad nutricional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Papanikolaou</a:t>
            </a:r>
            <a:r>
              <a:rPr lang="en-US" dirty="0" smtClean="0"/>
              <a:t> Y. et Al. </a:t>
            </a:r>
            <a:r>
              <a:rPr lang="en-US" dirty="0" err="1" smtClean="0"/>
              <a:t>Investigación</a:t>
            </a:r>
            <a:r>
              <a:rPr lang="en-US" dirty="0" smtClean="0"/>
              <a:t> </a:t>
            </a:r>
            <a:r>
              <a:rPr lang="en-US" dirty="0" err="1" smtClean="0"/>
              <a:t>científica</a:t>
            </a:r>
            <a:r>
              <a:rPr lang="en-US" dirty="0" smtClean="0"/>
              <a:t>: </a:t>
            </a:r>
          </a:p>
          <a:p>
            <a:r>
              <a:rPr lang="es-ES" dirty="0"/>
              <a:t>El consumo de huevos en los niños de EE. UU. está asociado con una mayor ingesta diaria de nutrientes, que incluyen proteínas, luteína + </a:t>
            </a:r>
            <a:r>
              <a:rPr lang="es-ES" dirty="0" err="1"/>
              <a:t>zeaxantina</a:t>
            </a:r>
            <a:r>
              <a:rPr lang="es-ES" dirty="0"/>
              <a:t>, colina, ácido α-</a:t>
            </a:r>
            <a:r>
              <a:rPr lang="es-ES" dirty="0" err="1"/>
              <a:t>linolénico</a:t>
            </a:r>
            <a:r>
              <a:rPr lang="es-ES" dirty="0"/>
              <a:t> y ácido </a:t>
            </a:r>
            <a:r>
              <a:rPr lang="es-ES" dirty="0" err="1" smtClean="0"/>
              <a:t>docosahexaenoico</a:t>
            </a:r>
            <a:endParaRPr lang="es-ES" dirty="0" smtClean="0"/>
          </a:p>
          <a:p>
            <a:r>
              <a:rPr lang="es-ES" dirty="0" smtClean="0"/>
              <a:t>Publicado en la revista </a:t>
            </a:r>
            <a:r>
              <a:rPr lang="es-ES" dirty="0" err="1" smtClean="0"/>
              <a:t>Nutrients</a:t>
            </a:r>
            <a:r>
              <a:rPr lang="es-ES" dirty="0" smtClean="0"/>
              <a:t> en el año 2019</a:t>
            </a:r>
          </a:p>
          <a:p>
            <a:r>
              <a:rPr lang="es-ES" dirty="0"/>
              <a:t>El análisis utilizó datos de la Encuesta Nacional de Examen de Salud y Nutrición de EE. UU. (NHANES) 2001-2012 en niños y adolescentes de 2 a 18 años (N = 3299 consumidores de huevo; N = 17 030 no consumidores de huevo).</a:t>
            </a:r>
            <a:endParaRPr lang="es-ES" dirty="0" smtClean="0"/>
          </a:p>
          <a:p>
            <a:endParaRPr lang="es-ES" dirty="0" smtClean="0"/>
          </a:p>
          <a:p>
            <a:endParaRPr lang="en-US" dirty="0" smtClean="0"/>
          </a:p>
          <a:p>
            <a:endParaRPr lang="es-PY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74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Papanikolaou</a:t>
            </a:r>
            <a:r>
              <a:rPr lang="es-ES" dirty="0"/>
              <a:t> Y. et </a:t>
            </a:r>
            <a:r>
              <a:rPr lang="es-ES" dirty="0" smtClean="0"/>
              <a:t>Al: El </a:t>
            </a:r>
            <a:r>
              <a:rPr lang="es-ES" dirty="0"/>
              <a:t>consumo de huevos se asoció con </a:t>
            </a:r>
            <a:r>
              <a:rPr lang="es-ES" dirty="0" smtClean="0"/>
              <a:t>mayor consumo de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42655"/>
            <a:ext cx="10058400" cy="4530436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ES" dirty="0" smtClean="0"/>
              <a:t> Energía total (</a:t>
            </a:r>
            <a:r>
              <a:rPr lang="es-ES" dirty="0"/>
              <a:t>1265 ± 27 vs. 1190 ± 14 kcal/día; p = 0,01). </a:t>
            </a:r>
            <a:endParaRPr lang="es-E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s-ES" dirty="0" smtClean="0"/>
              <a:t> Proteínas </a:t>
            </a:r>
            <a:r>
              <a:rPr lang="es-ES" dirty="0"/>
              <a:t>(48 ± 0,7 vs 41 ± 0,4 g/día), </a:t>
            </a:r>
            <a:endParaRPr lang="es-E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s-ES" dirty="0" smtClean="0"/>
              <a:t> Colina </a:t>
            </a:r>
            <a:r>
              <a:rPr lang="es-ES" dirty="0"/>
              <a:t>total (281 ± 6 vs 163 ± 2 mg/día), </a:t>
            </a:r>
            <a:endParaRPr lang="es-E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s-ES" dirty="0"/>
              <a:t> </a:t>
            </a:r>
            <a:r>
              <a:rPr lang="es-ES" dirty="0" smtClean="0"/>
              <a:t>Luteína </a:t>
            </a:r>
            <a:r>
              <a:rPr lang="es-ES" dirty="0"/>
              <a:t>+ </a:t>
            </a:r>
            <a:r>
              <a:rPr lang="es-ES" dirty="0" err="1"/>
              <a:t>zeaxantina</a:t>
            </a:r>
            <a:r>
              <a:rPr lang="es-ES" dirty="0"/>
              <a:t> (788 ± 64 vs 533 ± 23 </a:t>
            </a:r>
            <a:r>
              <a:rPr lang="es-ES" dirty="0" err="1"/>
              <a:t>mcg</a:t>
            </a:r>
            <a:r>
              <a:rPr lang="es-ES" dirty="0"/>
              <a:t>/día), </a:t>
            </a:r>
            <a:endParaRPr lang="es-E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s-ES" dirty="0"/>
              <a:t> </a:t>
            </a:r>
            <a:r>
              <a:rPr lang="es-ES" dirty="0" smtClean="0"/>
              <a:t>Acido </a:t>
            </a:r>
            <a:r>
              <a:rPr lang="es-ES" dirty="0"/>
              <a:t>α-</a:t>
            </a:r>
            <a:r>
              <a:rPr lang="es-ES" dirty="0" err="1"/>
              <a:t>linolénico</a:t>
            </a:r>
            <a:r>
              <a:rPr lang="es-ES" dirty="0"/>
              <a:t> (0,87 ± 0,02 vs. 0,82 ± 0,01 g/día), </a:t>
            </a:r>
            <a:endParaRPr lang="es-E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s-ES" dirty="0" smtClean="0"/>
              <a:t> ácido </a:t>
            </a:r>
            <a:r>
              <a:rPr lang="es-ES" dirty="0" err="1"/>
              <a:t>docosahexaenoico</a:t>
            </a:r>
            <a:r>
              <a:rPr lang="es-ES" dirty="0"/>
              <a:t> (DHA) (0,04 ± 0,02 vs. 0,02 ± 0,001 g/día), </a:t>
            </a:r>
            <a:endParaRPr lang="es-E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s-ES" dirty="0" smtClean="0"/>
              <a:t> vitamina </a:t>
            </a:r>
            <a:r>
              <a:rPr lang="es-ES" dirty="0"/>
              <a:t>B12 (4,2 ± 0,1 vs. 3,7 ± 0,1 </a:t>
            </a:r>
            <a:r>
              <a:rPr lang="es-ES" dirty="0" err="1"/>
              <a:t>mcg</a:t>
            </a:r>
            <a:r>
              <a:rPr lang="es-ES" dirty="0"/>
              <a:t>/día), </a:t>
            </a:r>
            <a:endParaRPr lang="es-E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s-ES" dirty="0" smtClean="0"/>
              <a:t> fósforo </a:t>
            </a:r>
            <a:r>
              <a:rPr lang="es-ES" dirty="0"/>
              <a:t>(977 ± 15 frente a 903 ± 8 mg/día) </a:t>
            </a:r>
            <a:r>
              <a:rPr lang="es-ES" dirty="0" smtClean="0"/>
              <a:t>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dirty="0" smtClean="0"/>
              <a:t> </a:t>
            </a:r>
            <a:r>
              <a:rPr lang="es-ES" dirty="0"/>
              <a:t>selenio (67 ± 1 frente a 52 ± 0,6 </a:t>
            </a:r>
            <a:r>
              <a:rPr lang="es-ES" dirty="0" err="1"/>
              <a:t>mcg</a:t>
            </a:r>
            <a:r>
              <a:rPr lang="es-ES" dirty="0"/>
              <a:t>/día; todos los valores de p &lt; 0,05). </a:t>
            </a:r>
            <a:endParaRPr lang="es-E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s-ES" dirty="0" smtClean="0"/>
              <a:t>Grasas </a:t>
            </a:r>
            <a:r>
              <a:rPr lang="es-ES" dirty="0"/>
              <a:t>totales (50 ± 0,7 vs 45 ± 0,3 g/día</a:t>
            </a:r>
            <a:r>
              <a:rPr lang="es-ES" dirty="0" smtClean="0"/>
              <a:t>),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dirty="0" smtClean="0"/>
              <a:t> Grasas </a:t>
            </a:r>
            <a:r>
              <a:rPr lang="es-ES" dirty="0" err="1"/>
              <a:t>monoinsaturadas</a:t>
            </a:r>
            <a:r>
              <a:rPr lang="es-ES" dirty="0"/>
              <a:t> (17 ± 0,3 vs 15 ± 0,1 g/día), </a:t>
            </a:r>
            <a:endParaRPr lang="es-E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s-ES" dirty="0"/>
              <a:t> </a:t>
            </a:r>
            <a:r>
              <a:rPr lang="es-ES" dirty="0" smtClean="0"/>
              <a:t>Grasas </a:t>
            </a:r>
            <a:r>
              <a:rPr lang="es-ES" dirty="0"/>
              <a:t>saturadas (20 ± 0,4 vs 18 ± 0,2 g/día) </a:t>
            </a:r>
            <a:endParaRPr lang="es-ES" dirty="0" smtClean="0"/>
          </a:p>
          <a:p>
            <a:pPr lvl="1">
              <a:buFont typeface="Wingdings" panose="05000000000000000000" pitchFamily="2" charset="2"/>
              <a:buChar char="v"/>
            </a:pPr>
            <a:r>
              <a:rPr lang="es-ES" dirty="0" smtClean="0"/>
              <a:t>con menor cantidad de </a:t>
            </a:r>
            <a:r>
              <a:rPr lang="es-ES" dirty="0"/>
              <a:t>azúcar</a:t>
            </a:r>
            <a:r>
              <a:rPr lang="es-ES" dirty="0" smtClean="0"/>
              <a:t> añadida (</a:t>
            </a:r>
            <a:r>
              <a:rPr lang="es-ES" dirty="0"/>
              <a:t>4,7 ± 0,3 frente a 6,1 ± 0,2 cucharaditas </a:t>
            </a:r>
            <a:r>
              <a:rPr lang="es-ES" dirty="0" err="1"/>
              <a:t>eq</a:t>
            </a:r>
            <a:r>
              <a:rPr lang="es-ES" dirty="0"/>
              <a:t>/día)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ES" dirty="0" smtClean="0"/>
              <a:t>y </a:t>
            </a:r>
            <a:r>
              <a:rPr lang="es-ES" dirty="0"/>
              <a:t>azúcar total (87 ± 2 frente a 99 ± 1 g/día; todos los valores de p &lt; 0,05) frente a no consumidores de huevos.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Entrada de lápiz 3"/>
              <p14:cNvContentPartPr/>
              <p14:nvPr/>
            </p14:nvContentPartPr>
            <p14:xfrm>
              <a:off x="2384280" y="2634120"/>
              <a:ext cx="259200" cy="9360"/>
            </p14:xfrm>
          </p:contentPart>
        </mc:Choice>
        <mc:Fallback xmlns="">
          <p:pic>
            <p:nvPicPr>
              <p:cNvPr id="4" name="Entrada de lápiz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68440" y="2570760"/>
                <a:ext cx="2908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trada de lápiz 4"/>
              <p14:cNvContentPartPr/>
              <p14:nvPr/>
            </p14:nvContentPartPr>
            <p14:xfrm>
              <a:off x="3250440" y="2661120"/>
              <a:ext cx="286200" cy="360"/>
            </p14:xfrm>
          </p:contentPart>
        </mc:Choice>
        <mc:Fallback xmlns="">
          <p:pic>
            <p:nvPicPr>
              <p:cNvPr id="5" name="Entrada de lápiz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34600" y="2597400"/>
                <a:ext cx="3178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trada de lápiz 5"/>
              <p14:cNvContentPartPr/>
              <p14:nvPr/>
            </p14:nvContentPartPr>
            <p14:xfrm>
              <a:off x="2375280" y="2661120"/>
              <a:ext cx="295200" cy="36000"/>
            </p14:xfrm>
          </p:contentPart>
        </mc:Choice>
        <mc:Fallback xmlns="">
          <p:pic>
            <p:nvPicPr>
              <p:cNvPr id="6" name="Entrada de lápiz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59440" y="2597400"/>
                <a:ext cx="32688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Entrada de lápiz 6"/>
              <p14:cNvContentPartPr/>
              <p14:nvPr/>
            </p14:nvContentPartPr>
            <p14:xfrm>
              <a:off x="2384280" y="2687760"/>
              <a:ext cx="286200" cy="9360"/>
            </p14:xfrm>
          </p:contentPart>
        </mc:Choice>
        <mc:Fallback xmlns="">
          <p:pic>
            <p:nvPicPr>
              <p:cNvPr id="7" name="Entrada de lápiz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68440" y="2624400"/>
                <a:ext cx="317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Entrada de lápiz 7"/>
              <p14:cNvContentPartPr/>
              <p14:nvPr/>
            </p14:nvContentPartPr>
            <p14:xfrm>
              <a:off x="3223440" y="2598480"/>
              <a:ext cx="286200" cy="9360"/>
            </p14:xfrm>
          </p:contentPart>
        </mc:Choice>
        <mc:Fallback xmlns="">
          <p:pic>
            <p:nvPicPr>
              <p:cNvPr id="8" name="Entrada de lápiz 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07600" y="2535120"/>
                <a:ext cx="317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Entrada de lápiz 8"/>
              <p14:cNvContentPartPr/>
              <p14:nvPr/>
            </p14:nvContentPartPr>
            <p14:xfrm>
              <a:off x="3107520" y="2955600"/>
              <a:ext cx="286200" cy="72000"/>
            </p14:xfrm>
          </p:contentPart>
        </mc:Choice>
        <mc:Fallback xmlns="">
          <p:pic>
            <p:nvPicPr>
              <p:cNvPr id="9" name="Entrada de lápiz 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91680" y="2892240"/>
                <a:ext cx="3178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Entrada de lápiz 9"/>
              <p14:cNvContentPartPr/>
              <p14:nvPr/>
            </p14:nvContentPartPr>
            <p14:xfrm>
              <a:off x="4053960" y="2955600"/>
              <a:ext cx="321840" cy="116640"/>
            </p14:xfrm>
          </p:contentPart>
        </mc:Choice>
        <mc:Fallback xmlns="">
          <p:pic>
            <p:nvPicPr>
              <p:cNvPr id="10" name="Entrada de lápiz 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038120" y="2892240"/>
                <a:ext cx="35352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Entrada de lápiz 10"/>
              <p14:cNvContentPartPr/>
              <p14:nvPr/>
            </p14:nvContentPartPr>
            <p14:xfrm>
              <a:off x="2473560" y="4009320"/>
              <a:ext cx="259200" cy="116640"/>
            </p14:xfrm>
          </p:contentPart>
        </mc:Choice>
        <mc:Fallback xmlns="">
          <p:pic>
            <p:nvPicPr>
              <p:cNvPr id="11" name="Entrada de lápiz 1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57720" y="3945960"/>
                <a:ext cx="29088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Entrada de lápiz 11"/>
              <p14:cNvContentPartPr/>
              <p14:nvPr/>
            </p14:nvContentPartPr>
            <p14:xfrm>
              <a:off x="3464640" y="4009320"/>
              <a:ext cx="304200" cy="98640"/>
            </p14:xfrm>
          </p:contentPart>
        </mc:Choice>
        <mc:Fallback xmlns="">
          <p:pic>
            <p:nvPicPr>
              <p:cNvPr id="12" name="Entrada de lápiz 1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48800" y="3945960"/>
                <a:ext cx="33588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Entrada de lápiz 12"/>
              <p14:cNvContentPartPr/>
              <p14:nvPr/>
            </p14:nvContentPartPr>
            <p14:xfrm>
              <a:off x="1785960" y="6000840"/>
              <a:ext cx="1902240" cy="9360"/>
            </p14:xfrm>
          </p:contentPart>
        </mc:Choice>
        <mc:Fallback xmlns="">
          <p:pic>
            <p:nvPicPr>
              <p:cNvPr id="13" name="Entrada de lápiz 1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70120" y="5937120"/>
                <a:ext cx="1933920" cy="13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780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Y" dirty="0" smtClean="0"/>
              <a:t>Alimentación y </a:t>
            </a:r>
            <a:r>
              <a:rPr lang="es-PY" dirty="0" err="1" smtClean="0"/>
              <a:t>neurodesarrollo</a:t>
            </a:r>
            <a:r>
              <a:rPr lang="es-PY" dirty="0" smtClean="0"/>
              <a:t>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dirty="0"/>
              <a:t>Una nutrición deficiente en los primeros años de vida podría provocar cambios en la expresión de genes claves para el cerebro por mecanismos </a:t>
            </a:r>
            <a:r>
              <a:rPr lang="es-ES" sz="2800" dirty="0" err="1"/>
              <a:t>epigenéticos</a:t>
            </a:r>
            <a:r>
              <a:rPr lang="es-ES" sz="2800" dirty="0"/>
              <a:t>.</a:t>
            </a:r>
          </a:p>
          <a:p>
            <a:r>
              <a:rPr lang="es-ES" sz="2800" dirty="0"/>
              <a:t>La dieta durante los primeros años de vida puede afectar el desarrollo neurológico y luego las funciones </a:t>
            </a:r>
            <a:r>
              <a:rPr lang="es-ES" sz="2800" dirty="0" err="1"/>
              <a:t>neurocognitivas</a:t>
            </a:r>
            <a:r>
              <a:rPr lang="es-ES" sz="2800" dirty="0"/>
              <a:t> más adelante en la vida.</a:t>
            </a:r>
          </a:p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02" y="4324879"/>
            <a:ext cx="8329498" cy="253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23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673" y="45426"/>
            <a:ext cx="9388654" cy="676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13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41764" y="286603"/>
            <a:ext cx="7013915" cy="1450757"/>
          </a:xfrm>
        </p:spPr>
        <p:txBody>
          <a:bodyPr>
            <a:normAutofit/>
          </a:bodyPr>
          <a:lstStyle/>
          <a:p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Proteínas de la mejor calidad 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41765" y="1836847"/>
            <a:ext cx="7013915" cy="3670478"/>
          </a:xfrm>
        </p:spPr>
        <p:txBody>
          <a:bodyPr/>
          <a:lstStyle/>
          <a:p>
            <a:r>
              <a:rPr lang="es-PY" sz="2400" dirty="0"/>
              <a:t>El huevo aporta proteínas de alta calidad, con todos los aminoácidos esenciales que el cuerpo </a:t>
            </a:r>
            <a:r>
              <a:rPr lang="es-PY" sz="2400" dirty="0" smtClean="0"/>
              <a:t>necesita. </a:t>
            </a:r>
          </a:p>
          <a:p>
            <a:r>
              <a:rPr lang="es-419" sz="2400" dirty="0" smtClean="0"/>
              <a:t>El equilibrio en aminoácidos contenidos en el huevo es perfecto, por eso la O</a:t>
            </a:r>
            <a:r>
              <a:rPr lang="es-PY" sz="2400" dirty="0" smtClean="0"/>
              <a:t>MS lo propuso como proteína patrón de referencia para determinar la calidad proteica de otros alimentos. </a:t>
            </a:r>
          </a:p>
          <a:p>
            <a:r>
              <a:rPr lang="es-419" sz="2400" dirty="0" smtClean="0"/>
              <a:t>Las proteínas están tanto en la clara como en la yema. </a:t>
            </a:r>
            <a:endParaRPr lang="es-PY" sz="2400" dirty="0"/>
          </a:p>
          <a:p>
            <a:endParaRPr lang="es-PY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927"/>
            <a:ext cx="3976782" cy="59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9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Y" b="1" dirty="0">
                <a:solidFill>
                  <a:schemeClr val="accent1">
                    <a:lumMod val="75000"/>
                  </a:schemeClr>
                </a:solidFill>
              </a:rPr>
              <a:t>Ácidos grasos </a:t>
            </a:r>
            <a:r>
              <a:rPr lang="es-PY" b="1" dirty="0" smtClean="0">
                <a:solidFill>
                  <a:schemeClr val="accent1">
                    <a:lumMod val="75000"/>
                  </a:schemeClr>
                </a:solidFill>
              </a:rPr>
              <a:t>del huevo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1" y="1970468"/>
            <a:ext cx="4801244" cy="3318936"/>
          </a:xfrm>
        </p:spPr>
        <p:txBody>
          <a:bodyPr>
            <a:normAutofit/>
          </a:bodyPr>
          <a:lstStyle/>
          <a:p>
            <a:r>
              <a:rPr lang="es-PY" sz="2400" dirty="0" smtClean="0"/>
              <a:t>La yema del huevo es </a:t>
            </a:r>
            <a:r>
              <a:rPr lang="es-PY" sz="2400" dirty="0"/>
              <a:t>fuente de ácidos grasos insaturados muy importantes para el desarrollo. </a:t>
            </a:r>
            <a:endParaRPr lang="es-PY" sz="2400" dirty="0" smtClean="0"/>
          </a:p>
          <a:p>
            <a:r>
              <a:rPr lang="es-419" sz="2400" dirty="0" smtClean="0"/>
              <a:t>Junto con éstas se encuentran las vitaminas liposolubles A, D y E y los antioxidantes luteína y zeaxantina. </a:t>
            </a:r>
          </a:p>
          <a:p>
            <a:r>
              <a:rPr lang="es-419" sz="2400" dirty="0" smtClean="0"/>
              <a:t>Estas grasas se mantinen estables con la cocción.</a:t>
            </a:r>
            <a:endParaRPr lang="es-PY" sz="2400" dirty="0" smtClean="0"/>
          </a:p>
          <a:p>
            <a:endParaRPr lang="es-PY" sz="2400" dirty="0"/>
          </a:p>
          <a:p>
            <a:endParaRPr lang="es-PY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20" y="1867437"/>
            <a:ext cx="5121460" cy="422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6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La vitamina D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2209202"/>
            <a:ext cx="4422039" cy="3318936"/>
          </a:xfrm>
        </p:spPr>
        <p:txBody>
          <a:bodyPr>
            <a:normAutofit/>
          </a:bodyPr>
          <a:lstStyle/>
          <a:p>
            <a:r>
              <a:rPr lang="es-PY" sz="2400" dirty="0" smtClean="0"/>
              <a:t>Las </a:t>
            </a:r>
            <a:r>
              <a:rPr lang="es-PY" sz="2400" dirty="0"/>
              <a:t>guías Alimentarias de EEUU </a:t>
            </a:r>
            <a:r>
              <a:rPr lang="es-PY" sz="2400" dirty="0" smtClean="0"/>
              <a:t>resaltaron </a:t>
            </a:r>
            <a:r>
              <a:rPr lang="es-PY" sz="2400" dirty="0"/>
              <a:t>la importancia del huevo como fuente de Vitamina D.</a:t>
            </a:r>
          </a:p>
          <a:p>
            <a:r>
              <a:rPr lang="es-PY" sz="2400" dirty="0"/>
              <a:t>En América Latina los estudios </a:t>
            </a:r>
            <a:r>
              <a:rPr lang="es-PY" sz="2400" dirty="0" smtClean="0"/>
              <a:t>sugieren </a:t>
            </a:r>
            <a:r>
              <a:rPr lang="es-PY" sz="2400" dirty="0"/>
              <a:t>que la deficiencia </a:t>
            </a:r>
            <a:r>
              <a:rPr lang="es-PY" sz="2400" dirty="0" smtClean="0"/>
              <a:t>de </a:t>
            </a:r>
            <a:r>
              <a:rPr lang="es-PY" sz="2400" dirty="0"/>
              <a:t>Vitamina D en la población pediátrica también es alta. </a:t>
            </a:r>
          </a:p>
          <a:p>
            <a:endParaRPr lang="es-PY" dirty="0"/>
          </a:p>
        </p:txBody>
      </p:sp>
      <p:pic>
        <p:nvPicPr>
          <p:cNvPr id="5" name="Picture 2" descr="Vitamina D: los siete alimentos que te ayudarán en su défic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887" y="2209201"/>
            <a:ext cx="5295794" cy="351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7605241" y="6488668"/>
            <a:ext cx="475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Dietary_Guidelines_for_Americans_2020-2025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52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Y" dirty="0" smtClean="0"/>
              <a:t>El huevo, óvulo que sustenta la vida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Iannotti</a:t>
            </a:r>
            <a:r>
              <a:rPr lang="en-US" sz="2800" dirty="0"/>
              <a:t> </a:t>
            </a:r>
            <a:r>
              <a:rPr lang="en-US" sz="2800" dirty="0" smtClean="0"/>
              <a:t>et Al: </a:t>
            </a:r>
            <a:r>
              <a:rPr lang="es-ES" sz="2800" dirty="0" smtClean="0"/>
              <a:t>El </a:t>
            </a:r>
            <a:r>
              <a:rPr lang="es-ES" sz="2800" dirty="0"/>
              <a:t>óvulo, como célula reproductiva especializada, debe sustentar la vida durante el período de gestación proporcionando una nutrición completa y defensas inmunitarias. </a:t>
            </a:r>
            <a:endParaRPr lang="es-ES" sz="2800" dirty="0" smtClean="0"/>
          </a:p>
          <a:p>
            <a:r>
              <a:rPr lang="es-ES" sz="2800" dirty="0"/>
              <a:t>Los </a:t>
            </a:r>
            <a:r>
              <a:rPr lang="es-ES" sz="2800" dirty="0" smtClean="0"/>
              <a:t>huevos </a:t>
            </a:r>
            <a:r>
              <a:rPr lang="es-ES" sz="2800" dirty="0"/>
              <a:t>son células especializadas diseñadas en la naturaleza para la reproducción y el apoyo nutritivo desde la concepción en adelante. </a:t>
            </a:r>
            <a:endParaRPr lang="es-ES" sz="2800" dirty="0" smtClean="0"/>
          </a:p>
          <a:p>
            <a:r>
              <a:rPr lang="es-ES" sz="2800" dirty="0" smtClean="0"/>
              <a:t>Los </a:t>
            </a:r>
            <a:r>
              <a:rPr lang="es-ES" sz="2800" dirty="0"/>
              <a:t>huevos sirven como la única reserva de nutrientes hasta que el organismo pueda sobrevivir de manera más independiente en el medio ambiente. </a:t>
            </a:r>
            <a:endParaRPr lang="en-US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115" y="-7696"/>
            <a:ext cx="2352885" cy="174505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97280" y="6488668"/>
            <a:ext cx="167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err="1" smtClean="0"/>
              <a:t>Iannotti</a:t>
            </a:r>
            <a:r>
              <a:rPr lang="en-US" u="sng" dirty="0" smtClean="0"/>
              <a:t> L.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01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COLINA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10140" y="2659963"/>
            <a:ext cx="4886458" cy="3318936"/>
          </a:xfrm>
        </p:spPr>
        <p:txBody>
          <a:bodyPr>
            <a:normAutofit/>
          </a:bodyPr>
          <a:lstStyle/>
          <a:p>
            <a:r>
              <a:rPr lang="es-PY" sz="2400" dirty="0" smtClean="0">
                <a:solidFill>
                  <a:schemeClr val="tx1"/>
                </a:solidFill>
                <a:latin typeface="Candara" panose="020E0502030303020204" pitchFamily="34" charset="0"/>
              </a:rPr>
              <a:t>Las </a:t>
            </a:r>
            <a:r>
              <a:rPr lang="es-PY" sz="2400" dirty="0" smtClean="0">
                <a:latin typeface="Candara" panose="020E0502030303020204" pitchFamily="34" charset="0"/>
              </a:rPr>
              <a:t>Guías </a:t>
            </a:r>
            <a:r>
              <a:rPr lang="es-PY" sz="2400" dirty="0">
                <a:latin typeface="Candara" panose="020E0502030303020204" pitchFamily="34" charset="0"/>
              </a:rPr>
              <a:t>Alimentarias de Estados Unidos también </a:t>
            </a:r>
            <a:r>
              <a:rPr lang="es-PY" sz="2400" dirty="0" smtClean="0">
                <a:latin typeface="Candara" panose="020E0502030303020204" pitchFamily="34" charset="0"/>
              </a:rPr>
              <a:t>destacaron </a:t>
            </a:r>
            <a:r>
              <a:rPr lang="es-PY" sz="2400" dirty="0">
                <a:latin typeface="Candara" panose="020E0502030303020204" pitchFamily="34" charset="0"/>
              </a:rPr>
              <a:t>la importancia del huevo como fuente de COLINA, un nutriente esencial, crítico para el desarrollo del cerebro, la memoria y el aprendizaje</a:t>
            </a:r>
            <a:r>
              <a:rPr lang="es-PY" sz="2400" dirty="0" smtClean="0">
                <a:latin typeface="Candara" panose="020E0502030303020204" pitchFamily="34" charset="0"/>
              </a:rPr>
              <a:t>.</a:t>
            </a:r>
            <a:endParaRPr lang="en-US" sz="2400" dirty="0">
              <a:latin typeface="Candara" panose="020E0502030303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2" y="2659963"/>
            <a:ext cx="4714738" cy="314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3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5" name="Marcador de contenido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66" y="-26126"/>
            <a:ext cx="11052247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5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Y" b="1" dirty="0" smtClean="0">
                <a:solidFill>
                  <a:schemeClr val="accent1">
                    <a:lumMod val="75000"/>
                  </a:schemeClr>
                </a:solidFill>
              </a:rPr>
              <a:t>REQUERIMIENTOS DE </a:t>
            </a:r>
            <a:r>
              <a:rPr lang="es-PY" b="1" dirty="0">
                <a:solidFill>
                  <a:schemeClr val="accent1">
                    <a:lumMod val="75000"/>
                  </a:schemeClr>
                </a:solidFill>
              </a:rPr>
              <a:t>COLINA </a:t>
            </a:r>
            <a:r>
              <a:rPr lang="es-PY" dirty="0"/>
              <a:t/>
            </a:r>
            <a:br>
              <a:rPr lang="es-PY" dirty="0"/>
            </a:br>
            <a:r>
              <a:rPr lang="es-PY" sz="2000" dirty="0" smtClean="0"/>
              <a:t>NIH </a:t>
            </a:r>
            <a:r>
              <a:rPr lang="es-PY" sz="2000" dirty="0"/>
              <a:t>– </a:t>
            </a:r>
            <a:r>
              <a:rPr lang="es-PY" sz="2000" dirty="0" err="1" smtClean="0"/>
              <a:t>National</a:t>
            </a:r>
            <a:r>
              <a:rPr lang="es-PY" sz="2000" dirty="0" smtClean="0"/>
              <a:t> </a:t>
            </a:r>
            <a:r>
              <a:rPr lang="es-PY" sz="2000" dirty="0" err="1" smtClean="0"/>
              <a:t>Institute</a:t>
            </a:r>
            <a:r>
              <a:rPr lang="es-PY" sz="2000" dirty="0" smtClean="0"/>
              <a:t> </a:t>
            </a:r>
            <a:r>
              <a:rPr lang="es-PY" sz="2000" dirty="0"/>
              <a:t>of </a:t>
            </a:r>
            <a:r>
              <a:rPr lang="es-PY" sz="2000" dirty="0" err="1"/>
              <a:t>H</a:t>
            </a:r>
            <a:r>
              <a:rPr lang="es-PY" sz="2000" dirty="0" err="1" smtClean="0"/>
              <a:t>ealth</a:t>
            </a:r>
            <a:endParaRPr lang="es-PY" sz="5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2156261"/>
            <a:ext cx="9601196" cy="4038477"/>
          </a:xfrm>
        </p:spPr>
        <p:txBody>
          <a:bodyPr>
            <a:normAutofit/>
          </a:bodyPr>
          <a:lstStyle/>
          <a:p>
            <a:r>
              <a:rPr lang="es-PY" dirty="0"/>
              <a:t>Bebés de 7 a 12 </a:t>
            </a:r>
            <a:r>
              <a:rPr lang="es-PY" dirty="0" smtClean="0"/>
              <a:t>meses: </a:t>
            </a:r>
            <a:r>
              <a:rPr lang="es-PY" dirty="0"/>
              <a:t>	150 mg </a:t>
            </a:r>
          </a:p>
          <a:p>
            <a:r>
              <a:rPr lang="es-PY" dirty="0"/>
              <a:t>Niños de 1 a 3 años </a:t>
            </a:r>
            <a:r>
              <a:rPr lang="es-PY" dirty="0" smtClean="0"/>
              <a:t>:</a:t>
            </a:r>
            <a:r>
              <a:rPr lang="es-PY" dirty="0"/>
              <a:t>	200 mg</a:t>
            </a:r>
          </a:p>
          <a:p>
            <a:r>
              <a:rPr lang="es-PY" dirty="0"/>
              <a:t>Niños de 4 a 8 </a:t>
            </a:r>
            <a:r>
              <a:rPr lang="es-PY" dirty="0" smtClean="0"/>
              <a:t>años: </a:t>
            </a:r>
            <a:r>
              <a:rPr lang="es-PY" dirty="0"/>
              <a:t>	250 mg </a:t>
            </a:r>
          </a:p>
          <a:p>
            <a:r>
              <a:rPr lang="es-PY" dirty="0"/>
              <a:t>Niños de 9 a 13 </a:t>
            </a:r>
            <a:r>
              <a:rPr lang="es-PY" dirty="0" smtClean="0"/>
              <a:t>años: </a:t>
            </a:r>
            <a:r>
              <a:rPr lang="es-PY" dirty="0"/>
              <a:t>	375 mg</a:t>
            </a:r>
          </a:p>
          <a:p>
            <a:endParaRPr lang="es-PY" dirty="0"/>
          </a:p>
          <a:p>
            <a:r>
              <a:rPr lang="es-PY" dirty="0"/>
              <a:t>Un huevo aporta 169 mg de Colina </a:t>
            </a:r>
            <a:r>
              <a:rPr lang="es-PY" dirty="0" smtClean="0"/>
              <a:t>*</a:t>
            </a:r>
            <a:endParaRPr lang="es-PY" dirty="0"/>
          </a:p>
          <a:p>
            <a:endParaRPr lang="es-419" dirty="0" smtClean="0"/>
          </a:p>
          <a:p>
            <a:endParaRPr lang="es-PY" dirty="0"/>
          </a:p>
          <a:p>
            <a:pPr marL="0" indent="0">
              <a:buNone/>
            </a:pPr>
            <a:r>
              <a:rPr lang="es-PY" sz="1200" dirty="0" smtClean="0"/>
              <a:t>* Fuente</a:t>
            </a:r>
            <a:r>
              <a:rPr lang="es-PY" sz="1200" dirty="0"/>
              <a:t>: USDA https://fdc.nal.usda.gov/fdc-app.html#/food-details/748967/nutrients (</a:t>
            </a:r>
            <a:r>
              <a:rPr lang="es-PY" sz="1200" dirty="0" smtClean="0"/>
              <a:t>2019)</a:t>
            </a:r>
            <a:endParaRPr lang="es-PY" sz="1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139" y="2156261"/>
            <a:ext cx="4909541" cy="326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0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Alimento natural 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PY" sz="2400" dirty="0"/>
              <a:t>A diferencia de muchos otros alimentos que consumimos hoy en </a:t>
            </a:r>
            <a:r>
              <a:rPr lang="es-PY" sz="2400" dirty="0" smtClean="0"/>
              <a:t>día, </a:t>
            </a:r>
            <a:r>
              <a:rPr lang="es-PY" sz="2400" dirty="0"/>
              <a:t>el huevo solo tiene un ingrediente: HUEVO. </a:t>
            </a:r>
          </a:p>
          <a:p>
            <a:r>
              <a:rPr lang="es-PY" sz="2400" dirty="0"/>
              <a:t>No tiene conservantes, ni colorantes, ni aditivos.</a:t>
            </a:r>
          </a:p>
          <a:p>
            <a:endParaRPr lang="es-PY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656" y="3308592"/>
            <a:ext cx="3740494" cy="2567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77" y="3308592"/>
            <a:ext cx="3427446" cy="2567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68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Y" dirty="0"/>
          </a:p>
        </p:txBody>
      </p:sp>
      <p:pic>
        <p:nvPicPr>
          <p:cNvPr id="4" name="Picture 2" descr="Lo que dice la ciencia para adelgazar de forma fácil y saludable:  Infografía sobre alimentos procesados y ultraprocesados: clasificación NO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44" y="0"/>
            <a:ext cx="10031510" cy="685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75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Aliado en la alimentación infantil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26480" y="2093290"/>
            <a:ext cx="5029200" cy="405631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PY" sz="2800" dirty="0"/>
              <a:t>Alta densidad nutricional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PY" sz="2800" dirty="0"/>
              <a:t>Fácil de masticar y digerir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PY" sz="2800" dirty="0"/>
              <a:t>Versátil a la hora de cocinar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PY" sz="2800" dirty="0"/>
              <a:t>Práctico y siempre disponible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PY" sz="2800" dirty="0"/>
              <a:t>Rico, muy aceptado en </a:t>
            </a:r>
            <a:r>
              <a:rPr lang="es-PY" sz="2800" dirty="0" smtClean="0"/>
              <a:t>niños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419" sz="2800" dirty="0" smtClean="0"/>
              <a:t>Alimento natural, no procesado</a:t>
            </a:r>
            <a:endParaRPr lang="es-PY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093291"/>
            <a:ext cx="4883669" cy="405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8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609859" y="327123"/>
            <a:ext cx="8886423" cy="1969873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EL HUEVO EN LA ALIMENTACION COMPLEMENTARIA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219" y="1661375"/>
            <a:ext cx="7693108" cy="4316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988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Periodo fundamental para el desarrollo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PY" sz="2400" dirty="0"/>
              <a:t>La nutrición adecuada durante la primera infancia es fundamental para el </a:t>
            </a:r>
            <a:r>
              <a:rPr lang="es-PY" sz="2400" b="1" dirty="0"/>
              <a:t>desarrollo</a:t>
            </a:r>
            <a:r>
              <a:rPr lang="es-PY" sz="2400" dirty="0"/>
              <a:t> </a:t>
            </a:r>
            <a:r>
              <a:rPr lang="es-PY" sz="2400" b="1" dirty="0"/>
              <a:t>del</a:t>
            </a:r>
            <a:r>
              <a:rPr lang="es-PY" sz="2400" dirty="0"/>
              <a:t> </a:t>
            </a:r>
            <a:r>
              <a:rPr lang="es-PY" sz="2400" b="1" dirty="0"/>
              <a:t>potencial</a:t>
            </a:r>
            <a:r>
              <a:rPr lang="es-PY" sz="2400" dirty="0"/>
              <a:t> completo de cada niño. </a:t>
            </a:r>
          </a:p>
          <a:p>
            <a:endParaRPr lang="es-PY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678806"/>
            <a:ext cx="5474915" cy="3649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/>
          <p:cNvSpPr/>
          <p:nvPr/>
        </p:nvSpPr>
        <p:spPr>
          <a:xfrm>
            <a:off x="6572195" y="3534282"/>
            <a:ext cx="45834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Y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Periodo </a:t>
            </a:r>
            <a:r>
              <a:rPr lang="es-PY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entre el nacimiento y los dos años de edad es una etapa fundamental para promover el crecimiento, la salud y el desarrollo óptimos. </a:t>
            </a:r>
          </a:p>
        </p:txBody>
      </p:sp>
    </p:spTree>
    <p:extLst>
      <p:ext uri="{BB962C8B-B14F-4D97-AF65-F5344CB8AC3E}">
        <p14:creationId xmlns:p14="http://schemas.microsoft.com/office/powerpoint/2010/main" val="97820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Inicio de la alimentación complementaria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Y" sz="2800" dirty="0"/>
              <a:t>OMS Y UNICEF RECOMIENDAN: </a:t>
            </a:r>
            <a:endParaRPr lang="es-PY" sz="2800" dirty="0" smtClean="0"/>
          </a:p>
          <a:p>
            <a:endParaRPr lang="es-419" sz="2800" dirty="0"/>
          </a:p>
          <a:p>
            <a:endParaRPr lang="es-419" sz="2800" dirty="0" smtClean="0"/>
          </a:p>
          <a:p>
            <a:endParaRPr lang="es-419" sz="2800" dirty="0" smtClean="0"/>
          </a:p>
          <a:p>
            <a:endParaRPr lang="es-PY" sz="2800" dirty="0"/>
          </a:p>
          <a:p>
            <a:r>
              <a:rPr lang="es-PY" sz="2800" dirty="0"/>
              <a:t>Iniciar la alimentación complementaria a los </a:t>
            </a:r>
            <a:r>
              <a:rPr lang="es-PY" sz="2800" b="1" dirty="0"/>
              <a:t>6 meses </a:t>
            </a:r>
            <a:r>
              <a:rPr lang="es-PY" sz="2800" dirty="0"/>
              <a:t>en niños nacidos a término. </a:t>
            </a:r>
          </a:p>
          <a:p>
            <a:endParaRPr lang="es-PY" dirty="0"/>
          </a:p>
        </p:txBody>
      </p:sp>
      <p:pic>
        <p:nvPicPr>
          <p:cNvPr id="4" name="Picture 2" descr="Organización Mundial de la Salud - Wikipedia, la enciclopedia lib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250" y="2554358"/>
            <a:ext cx="1595803" cy="164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cef - GuiaONGs.or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752" y="2554358"/>
            <a:ext cx="1766782" cy="164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58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¿Desde cuándo podemos ofrecer huevos?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81388"/>
            <a:ext cx="10058400" cy="3987705"/>
          </a:xfrm>
        </p:spPr>
        <p:txBody>
          <a:bodyPr>
            <a:normAutofit/>
          </a:bodyPr>
          <a:lstStyle/>
          <a:p>
            <a:r>
              <a:rPr lang="es-PY" sz="2400" dirty="0"/>
              <a:t>La recomendación del momento de la introducción de huevos cambió en los últimos años, al igual que los demás alimentos potencialmente </a:t>
            </a:r>
            <a:r>
              <a:rPr lang="es-PY" sz="2400" dirty="0" smtClean="0"/>
              <a:t>alergénicos, se recomienda su introducción a partir de los 6 meses para prevenir alergias. </a:t>
            </a:r>
          </a:p>
          <a:p>
            <a:endParaRPr lang="es-PY" sz="2400" dirty="0"/>
          </a:p>
          <a:p>
            <a:endParaRPr lang="es-PY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426" y="3350712"/>
            <a:ext cx="4323499" cy="2882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0" descr="American Academy of Pediatrics Concerned About Unregulated Food Additives,  but Not Vaccine Additiv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3350712"/>
            <a:ext cx="2234348" cy="104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Do Green Environments Impact Children's Health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276" y="4476534"/>
            <a:ext cx="1592192" cy="159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European Food Safety Authority (EFSA) | Biblioteca de la UO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277" y="3350712"/>
            <a:ext cx="1463404" cy="98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ESPGHAN Important Information: 6th WCPGHAN Announcement - BULSPGH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870" y="4676170"/>
            <a:ext cx="2035168" cy="119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19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lud: Qué le pasa a tu cuerpo cuando empiezas a comer dos huevos al dí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435" y="1606293"/>
            <a:ext cx="7470364" cy="4202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1133341" y="639190"/>
            <a:ext cx="10148552" cy="825436"/>
          </a:xfrm>
          <a:prstGeom prst="rect">
            <a:avLst/>
          </a:prstGeom>
          <a:solidFill>
            <a:srgbClr val="EDEDED">
              <a:alpha val="0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419" sz="6000" b="1" dirty="0" smtClean="0">
                <a:solidFill>
                  <a:schemeClr val="accent1">
                    <a:lumMod val="75000"/>
                  </a:schemeClr>
                </a:solidFill>
              </a:rPr>
              <a:t>ALIADO DESDE EL DÍA 0</a:t>
            </a:r>
            <a:endParaRPr lang="es-PY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6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ragarinpediatra.com/wp-content/uploads/2020/01/Captura-de-pantalla-2020-01-08-a-las-12.15.2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05" y="143825"/>
            <a:ext cx="8500058" cy="652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EP Asociación Española de Pediatría | Editorial Médica Panamerica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774" y="5475680"/>
            <a:ext cx="796332" cy="79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Entrada de lápiz 1"/>
              <p14:cNvContentPartPr/>
              <p14:nvPr/>
            </p14:nvContentPartPr>
            <p14:xfrm>
              <a:off x="2973600" y="2553840"/>
              <a:ext cx="545040" cy="9360"/>
            </p14:xfrm>
          </p:contentPart>
        </mc:Choice>
        <mc:Fallback xmlns="">
          <p:pic>
            <p:nvPicPr>
              <p:cNvPr id="2" name="Entrada de lápiz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57760" y="2490480"/>
                <a:ext cx="576720" cy="13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631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Introducción del huevo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5401" y="2041777"/>
            <a:ext cx="3624329" cy="3834091"/>
          </a:xfrm>
        </p:spPr>
        <p:txBody>
          <a:bodyPr>
            <a:normAutofit/>
          </a:bodyPr>
          <a:lstStyle/>
          <a:p>
            <a:pPr algn="r"/>
            <a:r>
              <a:rPr lang="es-PY" sz="2400" dirty="0"/>
              <a:t>El Comité Asesor de las Guías alimentarias de EEUU recomendó específicamente los huevos como un primer alimento importante para ayudar a reducir el riesgo de desarrollar alergia al huevo. </a:t>
            </a:r>
          </a:p>
          <a:p>
            <a:pPr algn="r"/>
            <a:endParaRPr lang="es-PY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79" y="2041777"/>
            <a:ext cx="5943802" cy="3959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896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¿Cómo ofrecer huevos las primeras veces?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PY" sz="2400" dirty="0" smtClean="0"/>
              <a:t>Se puede ofrecer: huevo </a:t>
            </a:r>
            <a:r>
              <a:rPr lang="es-PY" sz="2400" dirty="0"/>
              <a:t>duro picado o en gajos finos (BLW</a:t>
            </a:r>
            <a:r>
              <a:rPr lang="es-PY" sz="2400" dirty="0" smtClean="0"/>
              <a:t>). </a:t>
            </a:r>
          </a:p>
          <a:p>
            <a:pPr algn="ctr"/>
            <a:r>
              <a:rPr lang="es-PY" sz="2400" dirty="0" smtClean="0"/>
              <a:t>SIEMPRE </a:t>
            </a:r>
            <a:r>
              <a:rPr lang="es-PY" sz="2400" dirty="0"/>
              <a:t>BIEN COCIDO </a:t>
            </a:r>
          </a:p>
          <a:p>
            <a:pPr algn="ctr"/>
            <a:endParaRPr lang="es-PY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997322"/>
            <a:ext cx="4240831" cy="3133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791" y="2997322"/>
            <a:ext cx="4684890" cy="3133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778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Tener en cuenta: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PY" sz="2400" dirty="0" smtClean="0"/>
              <a:t>Cada </a:t>
            </a:r>
            <a:r>
              <a:rPr lang="es-PY" sz="2400" dirty="0"/>
              <a:t>alimento alergénico nuevo debe ofrecerse 3 días. </a:t>
            </a:r>
          </a:p>
          <a:p>
            <a:r>
              <a:rPr lang="es-PY" sz="2400" dirty="0"/>
              <a:t>Es importante no ofrecer otros alimentos nuevos en esos días. </a:t>
            </a:r>
          </a:p>
          <a:p>
            <a:endParaRPr lang="es-PY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453" y="2845638"/>
            <a:ext cx="5053149" cy="336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3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Y" b="1" dirty="0">
                <a:solidFill>
                  <a:schemeClr val="accent1">
                    <a:lumMod val="75000"/>
                  </a:schemeClr>
                </a:solidFill>
              </a:rPr>
              <a:t>¿</a:t>
            </a:r>
            <a:r>
              <a:rPr lang="es-PY" b="1" dirty="0" smtClean="0">
                <a:solidFill>
                  <a:schemeClr val="accent1">
                    <a:lumMod val="75000"/>
                  </a:schemeClr>
                </a:solidFill>
              </a:rPr>
              <a:t>Por</a:t>
            </a:r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 qué dar huevo entre los primeros alimentos?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01544" y="1880316"/>
            <a:ext cx="6854136" cy="4365938"/>
          </a:xfrm>
        </p:spPr>
        <p:txBody>
          <a:bodyPr>
            <a:noAutofit/>
          </a:bodyPr>
          <a:lstStyle/>
          <a:p>
            <a:r>
              <a:rPr lang="es-PY" dirty="0" smtClean="0"/>
              <a:t>Además de la alta riqueza nutricional que aporta el huevo, un gran beneficio que ofrece a las familias es la practicidad y versatilidad en la cocina.</a:t>
            </a:r>
          </a:p>
          <a:p>
            <a:r>
              <a:rPr lang="es-PY" dirty="0" smtClean="0"/>
              <a:t>Una vez que introducimos huevo podemos ofrecer por ejemplo: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PY" dirty="0" err="1" smtClean="0"/>
              <a:t>Omeletts</a:t>
            </a:r>
            <a:r>
              <a:rPr lang="es-PY" dirty="0" smtClean="0"/>
              <a:t>, </a:t>
            </a:r>
            <a:r>
              <a:rPr lang="es-PY" dirty="0" err="1" smtClean="0"/>
              <a:t>tortillones</a:t>
            </a:r>
            <a:r>
              <a:rPr lang="es-PY" dirty="0" smtClean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PY" dirty="0" smtClean="0"/>
              <a:t>Huevo revuelto con verduras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PY" dirty="0" smtClean="0"/>
              <a:t>Purés enriquecidos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dirty="0" smtClean="0"/>
              <a:t>Panqueques de banana y huevo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dirty="0" smtClean="0"/>
              <a:t>Muffins endulzados con fruta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dirty="0" smtClean="0"/>
              <a:t>Galletitas endulzadas con frutas</a:t>
            </a:r>
            <a:endParaRPr lang="es-PY" dirty="0" smtClean="0"/>
          </a:p>
          <a:p>
            <a:r>
              <a:rPr lang="es-PY" dirty="0" smtClean="0"/>
              <a:t> </a:t>
            </a:r>
            <a:endParaRPr lang="es-PY" dirty="0"/>
          </a:p>
          <a:p>
            <a:endParaRPr lang="es-PY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880316"/>
            <a:ext cx="2856534" cy="428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6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¿Qué hay de la alergia al huevo?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Y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357" y="1935867"/>
            <a:ext cx="6405158" cy="3843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3758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Alergia al huevo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936453"/>
            <a:ext cx="10058400" cy="41810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PY" sz="2400" b="1" dirty="0"/>
              <a:t>Factores de </a:t>
            </a:r>
            <a:r>
              <a:rPr lang="es-PY" sz="2400" b="1" dirty="0" smtClean="0"/>
              <a:t>riesgo:</a:t>
            </a:r>
            <a:endParaRPr lang="es-PY" sz="2400" b="1" dirty="0"/>
          </a:p>
          <a:p>
            <a:r>
              <a:rPr lang="es-PY" sz="2400" b="1" dirty="0" smtClean="0"/>
              <a:t>Dermatitis </a:t>
            </a:r>
            <a:r>
              <a:rPr lang="es-PY" sz="2400" b="1" dirty="0"/>
              <a:t>atópica. </a:t>
            </a:r>
            <a:r>
              <a:rPr lang="es-PY" sz="2400" dirty="0"/>
              <a:t>Los niños que tienen este tipo de reacción en la piel son mucho más propensos a presentar una alergia </a:t>
            </a:r>
            <a:r>
              <a:rPr lang="es-PY" sz="2400" dirty="0" smtClean="0"/>
              <a:t>alimentaria.</a:t>
            </a:r>
            <a:endParaRPr lang="es-PY" sz="2400" dirty="0"/>
          </a:p>
          <a:p>
            <a:r>
              <a:rPr lang="es-PY" sz="2400" b="1" dirty="0"/>
              <a:t>Antecedentes familiares. </a:t>
            </a:r>
            <a:r>
              <a:rPr lang="es-PY" sz="2400" dirty="0" smtClean="0"/>
              <a:t>Existe mayor </a:t>
            </a:r>
            <a:r>
              <a:rPr lang="es-PY" sz="2400" dirty="0"/>
              <a:t>riesgo de tener una alergia alimentaria si uno de </a:t>
            </a:r>
            <a:r>
              <a:rPr lang="es-PY" sz="2400" dirty="0" smtClean="0"/>
              <a:t>los </a:t>
            </a:r>
            <a:r>
              <a:rPr lang="es-PY" sz="2400" dirty="0"/>
              <a:t>padres, o ambos, tiene asma, una alergia alimentaria u otro tipo de alergia, como rinitis alérgica (fiebre del heno), urticaria o eccema</a:t>
            </a:r>
            <a:r>
              <a:rPr lang="es-PY" sz="2400" dirty="0" smtClean="0"/>
              <a:t>.</a:t>
            </a:r>
          </a:p>
          <a:p>
            <a:endParaRPr lang="en-US" sz="1600" dirty="0" smtClean="0"/>
          </a:p>
          <a:p>
            <a:pPr marL="0" indent="0">
              <a:buNone/>
            </a:pPr>
            <a:r>
              <a:rPr lang="en-US" sz="1600" dirty="0" err="1" smtClean="0"/>
              <a:t>Fuente</a:t>
            </a:r>
            <a:r>
              <a:rPr lang="en-US" sz="1600" dirty="0"/>
              <a:t>: Mayo Clinic Family Health Book. 5th Edition. </a:t>
            </a:r>
          </a:p>
          <a:p>
            <a:endParaRPr lang="es-PY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971" y="0"/>
            <a:ext cx="4276029" cy="2405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ángulo 3"/>
          <p:cNvSpPr/>
          <p:nvPr/>
        </p:nvSpPr>
        <p:spPr>
          <a:xfrm>
            <a:off x="991807" y="6488668"/>
            <a:ext cx="1967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 smtClean="0"/>
              <a:t>Coheley</a:t>
            </a:r>
            <a:r>
              <a:rPr lang="en-US" dirty="0" smtClean="0"/>
              <a:t> LM, et 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7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Síntomas de alergia al huevo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2102525"/>
            <a:ext cx="10058400" cy="4046661"/>
          </a:xfrm>
        </p:spPr>
        <p:txBody>
          <a:bodyPr>
            <a:noAutofit/>
          </a:bodyPr>
          <a:lstStyle/>
          <a:p>
            <a:r>
              <a:rPr lang="es-PY" sz="2200" dirty="0"/>
              <a:t>Las reacciones de la alergia al huevo varían de una persona a otra y, </a:t>
            </a:r>
            <a:r>
              <a:rPr lang="es-PY" sz="2200" dirty="0" smtClean="0"/>
              <a:t>generalmente, </a:t>
            </a:r>
            <a:r>
              <a:rPr lang="es-PY" sz="2200" dirty="0"/>
              <a:t>se producen poco después de ingerir huevos. Algunos de los síntomas </a:t>
            </a:r>
            <a:r>
              <a:rPr lang="es-PY" sz="2200" dirty="0" smtClean="0"/>
              <a:t>son: </a:t>
            </a:r>
            <a:endParaRPr lang="es-PY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s-PY" sz="2200" dirty="0"/>
              <a:t>Inflamación de la piel o urticaria (mas frecuente)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PY" sz="2200" dirty="0"/>
              <a:t>Congestión nasal, moqueo y estornudos (rinitis alérgica)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PY" sz="2200" dirty="0"/>
              <a:t>Síntomas digestivos, como cólicos, diarrea, náuseas y vómitos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PY" sz="2200" dirty="0"/>
              <a:t>Signos y síntomas de asma, como tos, silbido al respirar, opresión en el pecho o falta de aire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PY" sz="2200" dirty="0"/>
              <a:t>Con muy poca frecuencia,  anafilaxia</a:t>
            </a:r>
            <a:r>
              <a:rPr lang="es-PY" sz="2200" dirty="0" smtClean="0"/>
              <a:t>.</a:t>
            </a:r>
          </a:p>
          <a:p>
            <a:pPr marL="0" indent="0">
              <a:buNone/>
            </a:pPr>
            <a:r>
              <a:rPr lang="es-PY" sz="2200" dirty="0">
                <a:solidFill>
                  <a:schemeClr val="accent1">
                    <a:lumMod val="75000"/>
                  </a:schemeClr>
                </a:solidFill>
              </a:rPr>
              <a:t>La mayoría de los niños supera la alergia al huevo con el tiempo.</a:t>
            </a:r>
          </a:p>
          <a:p>
            <a:endParaRPr lang="es-PY" sz="2200" dirty="0"/>
          </a:p>
        </p:txBody>
      </p:sp>
      <p:pic>
        <p:nvPicPr>
          <p:cNvPr id="4" name="Picture 2" descr="Dermatitis atópica, la enfermedad cutánea más frecuente en la niñez - El  Mostrad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238" y="24470"/>
            <a:ext cx="3498761" cy="2078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62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b="1" dirty="0">
                <a:solidFill>
                  <a:schemeClr val="accent1">
                    <a:lumMod val="75000"/>
                  </a:schemeClr>
                </a:solidFill>
              </a:rPr>
              <a:t>¿</a:t>
            </a:r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Cuánto huevo puede comer?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98324" y="2335901"/>
            <a:ext cx="5332923" cy="3318936"/>
          </a:xfrm>
        </p:spPr>
        <p:txBody>
          <a:bodyPr>
            <a:normAutofit/>
          </a:bodyPr>
          <a:lstStyle/>
          <a:p>
            <a:r>
              <a:rPr lang="es-PY" sz="2400" dirty="0"/>
              <a:t>Los bebés sanos, a partir de 6 meses de edad, pueden comer hasta un huevo al día, siempre y cuando esté incluido dentro de una dieta </a:t>
            </a:r>
            <a:r>
              <a:rPr lang="es-PY" sz="2400" dirty="0" smtClean="0"/>
              <a:t>sana y </a:t>
            </a:r>
            <a:r>
              <a:rPr lang="es-PY" sz="2400" dirty="0"/>
              <a:t>equilibrada. </a:t>
            </a:r>
          </a:p>
          <a:p>
            <a:r>
              <a:rPr lang="es-PY" sz="2400" dirty="0"/>
              <a:t>Los niños tienen la capacidad de </a:t>
            </a:r>
            <a:r>
              <a:rPr lang="es-PY" sz="2400" dirty="0" err="1"/>
              <a:t>autoregular</a:t>
            </a:r>
            <a:r>
              <a:rPr lang="es-PY" sz="2400" dirty="0"/>
              <a:t> su alimentación, y debemos estar atentos a las señales de hambre y saciedad. </a:t>
            </a:r>
          </a:p>
          <a:p>
            <a:endParaRPr lang="es-PY" sz="2400" dirty="0"/>
          </a:p>
        </p:txBody>
      </p:sp>
      <p:pic>
        <p:nvPicPr>
          <p:cNvPr id="4" name="Marcador de contenido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335901"/>
            <a:ext cx="4402922" cy="2936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445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El huevo en la alimentación de niños escolares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87230"/>
            <a:ext cx="5458066" cy="4165840"/>
          </a:xfrm>
        </p:spPr>
        <p:txBody>
          <a:bodyPr>
            <a:normAutofit/>
          </a:bodyPr>
          <a:lstStyle/>
          <a:p>
            <a:pPr algn="r"/>
            <a:r>
              <a:rPr lang="es-419" sz="2400" dirty="0" smtClean="0"/>
              <a:t>El desayuno tiene una especial relevancia en esta etapa, ya que el niño está en proceso de aprendizaje, el cerebro necesita cortar con el ayuno nocturno para poder funcionar, y además es una comida que la hacen siempre en casa. </a:t>
            </a:r>
            <a:endParaRPr lang="es-PY" sz="2400" dirty="0"/>
          </a:p>
        </p:txBody>
      </p:sp>
      <p:pic>
        <p:nvPicPr>
          <p:cNvPr id="1028" name="Picture 4" descr="A Fit Egg and Oat Breakfast - Super Healthy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265" y="1887230"/>
            <a:ext cx="4366415" cy="436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81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El huevo es un aliado para la vida desde antes del inicio: etapa pre-gestacional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927707"/>
            <a:ext cx="5252005" cy="4267031"/>
          </a:xfrm>
        </p:spPr>
        <p:txBody>
          <a:bodyPr>
            <a:normAutofit/>
          </a:bodyPr>
          <a:lstStyle/>
          <a:p>
            <a:pPr algn="r"/>
            <a:r>
              <a:rPr lang="es-419" sz="2400" dirty="0" smtClean="0"/>
              <a:t>La alimentación influye en la capacidad fertil de hombres y mujeres, y es muy importante el consumo de ciertos nutrientes</a:t>
            </a:r>
          </a:p>
          <a:p>
            <a:pPr algn="r"/>
            <a:r>
              <a:rPr lang="es-PY" sz="2400" dirty="0" smtClean="0"/>
              <a:t>E</a:t>
            </a:r>
            <a:r>
              <a:rPr lang="es-419" sz="2400" dirty="0" smtClean="0"/>
              <a:t>l huevo aporta nutrientes claves para la fertilidad: </a:t>
            </a:r>
          </a:p>
          <a:p>
            <a:pPr marL="0" indent="0" algn="r">
              <a:buNone/>
            </a:pPr>
            <a:r>
              <a:rPr lang="es-419" sz="2400" dirty="0" smtClean="0">
                <a:solidFill>
                  <a:schemeClr val="accent1"/>
                </a:solidFill>
              </a:rPr>
              <a:t>Acidos grasos monoinsaturados, zinc, selenio, vitaminas B12, B6, A, D, E, ácido fólico y colina. </a:t>
            </a:r>
          </a:p>
          <a:p>
            <a:pPr marL="0" indent="0" algn="r">
              <a:buNone/>
            </a:pPr>
            <a:endParaRPr lang="es-419" dirty="0" smtClean="0"/>
          </a:p>
          <a:p>
            <a:pPr algn="r"/>
            <a:endParaRPr lang="es-PY" dirty="0"/>
          </a:p>
        </p:txBody>
      </p:sp>
      <p:pic>
        <p:nvPicPr>
          <p:cNvPr id="3074" name="Picture 2" descr="brown and white egg l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50" y="1927707"/>
            <a:ext cx="4250030" cy="426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24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Aliado para enriquecer comidas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5401" y="2556932"/>
            <a:ext cx="5260144" cy="3318936"/>
          </a:xfrm>
        </p:spPr>
        <p:txBody>
          <a:bodyPr>
            <a:normAutofit/>
          </a:bodyPr>
          <a:lstStyle/>
          <a:p>
            <a:r>
              <a:rPr lang="es-419" sz="2400" dirty="0" smtClean="0"/>
              <a:t>Los niños en edad escolar muchas veces son mas rebeldes a la hora de comer, ya que van forjando su personalidad. </a:t>
            </a:r>
          </a:p>
          <a:p>
            <a:r>
              <a:rPr lang="es-419" sz="2400" dirty="0" smtClean="0"/>
              <a:t>El huevo es un recurso útil para enriquecer menús y darles un mayor valor nutricional. </a:t>
            </a:r>
            <a:endParaRPr lang="es-PY" sz="2400" dirty="0"/>
          </a:p>
        </p:txBody>
      </p:sp>
      <p:pic>
        <p:nvPicPr>
          <p:cNvPr id="5122" name="Picture 2" descr="Espaguetis con huevos Receta de LauraPM- Cookp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207" y="2556932"/>
            <a:ext cx="4064390" cy="287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26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dirty="0" smtClean="0"/>
              <a:t>Opción para la merienda escolar</a:t>
            </a:r>
            <a:endParaRPr lang="es-PY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14905" y="2170566"/>
            <a:ext cx="3342246" cy="3318936"/>
          </a:xfrm>
        </p:spPr>
        <p:txBody>
          <a:bodyPr>
            <a:normAutofit/>
          </a:bodyPr>
          <a:lstStyle/>
          <a:p>
            <a:r>
              <a:rPr lang="es-419" sz="2800" dirty="0" smtClean="0"/>
              <a:t>El huevo es una excelente opción para la lonchera o merendero escolar. </a:t>
            </a:r>
            <a:endParaRPr lang="es-PY" sz="2800" dirty="0"/>
          </a:p>
        </p:txBody>
      </p:sp>
      <p:pic>
        <p:nvPicPr>
          <p:cNvPr id="7170" name="Picture 2" descr="Lonchera con sandwich, huevo y fruta fresca. | Foto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170566"/>
            <a:ext cx="5232008" cy="350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88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dirty="0" smtClean="0"/>
              <a:t>El huevo en la alimentación de los adolescentes </a:t>
            </a:r>
            <a:endParaRPr lang="es-PY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41492" y="2131929"/>
            <a:ext cx="5314188" cy="3315834"/>
          </a:xfrm>
        </p:spPr>
        <p:txBody>
          <a:bodyPr>
            <a:normAutofit/>
          </a:bodyPr>
          <a:lstStyle/>
          <a:p>
            <a:r>
              <a:rPr lang="es-419" sz="2400" dirty="0" smtClean="0"/>
              <a:t>La adolescencia se considera un periodo vulnerable desde el punto de vista nutricional: </a:t>
            </a:r>
          </a:p>
          <a:p>
            <a:pPr lvl="1"/>
            <a:r>
              <a:rPr lang="es-419" sz="2400" dirty="0" smtClean="0"/>
              <a:t>Por un lado es un periodo de crecimiento y desarrollo acelerados. Alta demanda nutricional. </a:t>
            </a:r>
          </a:p>
          <a:p>
            <a:pPr lvl="1"/>
            <a:r>
              <a:rPr lang="es-419" sz="2400" dirty="0" smtClean="0"/>
              <a:t>Es un periodo de cambios de hábitos, comen fuera de la casa, se dejan influir por personas fuera de la familia. </a:t>
            </a:r>
            <a:endParaRPr lang="es-PY" sz="2400" dirty="0"/>
          </a:p>
        </p:txBody>
      </p:sp>
      <p:pic>
        <p:nvPicPr>
          <p:cNvPr id="1026" name="Picture 2" descr="Portrait Of Handsome Young Teen Boy Holding Boiled Egg And Spoon.. Stock  Photo, Picture And Royalty Free Image. Image 129351596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00" y="2131929"/>
            <a:ext cx="4287009" cy="306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94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Fuente de nutrientes críticos para esta etapa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2026039"/>
            <a:ext cx="4311847" cy="4271731"/>
          </a:xfrm>
        </p:spPr>
        <p:txBody>
          <a:bodyPr>
            <a:normAutofit/>
          </a:bodyPr>
          <a:lstStyle/>
          <a:p>
            <a:pPr algn="r"/>
            <a:r>
              <a:rPr lang="es-PY" sz="2800" dirty="0" smtClean="0"/>
              <a:t>P</a:t>
            </a:r>
            <a:r>
              <a:rPr lang="es-419" sz="2800" dirty="0" smtClean="0"/>
              <a:t>roteínas de AVB</a:t>
            </a:r>
          </a:p>
          <a:p>
            <a:pPr algn="r"/>
            <a:r>
              <a:rPr lang="es-PY" sz="2800" dirty="0" smtClean="0"/>
              <a:t>H</a:t>
            </a:r>
            <a:r>
              <a:rPr lang="es-419" sz="2800" dirty="0" smtClean="0"/>
              <a:t>ierro </a:t>
            </a:r>
          </a:p>
          <a:p>
            <a:pPr algn="r"/>
            <a:r>
              <a:rPr lang="es-PY" sz="2800" dirty="0" smtClean="0"/>
              <a:t>Z</a:t>
            </a:r>
            <a:r>
              <a:rPr lang="es-419" sz="2800" dirty="0" smtClean="0"/>
              <a:t>inc </a:t>
            </a:r>
          </a:p>
          <a:p>
            <a:pPr algn="r"/>
            <a:r>
              <a:rPr lang="es-PY" sz="2800" dirty="0" smtClean="0"/>
              <a:t>Á</a:t>
            </a:r>
            <a:r>
              <a:rPr lang="es-419" sz="2800" dirty="0" smtClean="0"/>
              <a:t>cido fólico </a:t>
            </a:r>
          </a:p>
          <a:p>
            <a:pPr algn="r"/>
            <a:r>
              <a:rPr lang="es-419" sz="2800" dirty="0" smtClean="0"/>
              <a:t>Vitamina D </a:t>
            </a:r>
          </a:p>
          <a:p>
            <a:pPr algn="r"/>
            <a:r>
              <a:rPr lang="es-419" sz="2800" dirty="0" smtClean="0"/>
              <a:t>Vitaminas del complejo B</a:t>
            </a:r>
            <a:endParaRPr lang="es-PY" sz="2800" dirty="0"/>
          </a:p>
        </p:txBody>
      </p:sp>
      <p:pic>
        <p:nvPicPr>
          <p:cNvPr id="2052" name="Picture 4" descr="raw eggs on bow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088" y="2026040"/>
            <a:ext cx="5211592" cy="347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23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El huevo en la salud de adolescentes 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72766" y="2284871"/>
            <a:ext cx="5035639" cy="3318936"/>
          </a:xfrm>
        </p:spPr>
        <p:txBody>
          <a:bodyPr>
            <a:normAutofit/>
          </a:bodyPr>
          <a:lstStyle/>
          <a:p>
            <a:r>
              <a:rPr lang="es-419" sz="2400" dirty="0" smtClean="0"/>
              <a:t>Los adolescentes empiezan a preocuparse mas por su cuerpo y su apariencia, muchos empiezan a hacer ejercicios de musculación. </a:t>
            </a:r>
          </a:p>
          <a:p>
            <a:r>
              <a:rPr lang="es-419" sz="2400" dirty="0" smtClean="0"/>
              <a:t>Los huevos aportan aminoácidos que contribuyen a formar masa muscular, además son naturales y sin agregados peligrosos para la salud. </a:t>
            </a:r>
            <a:endParaRPr lang="es-PY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284871"/>
            <a:ext cx="4680535" cy="312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5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Protección de la salud ocular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59131" y="2556932"/>
            <a:ext cx="4637465" cy="3318936"/>
          </a:xfrm>
        </p:spPr>
        <p:txBody>
          <a:bodyPr>
            <a:normAutofit/>
          </a:bodyPr>
          <a:lstStyle/>
          <a:p>
            <a:r>
              <a:rPr lang="es-419" sz="2400" dirty="0" smtClean="0"/>
              <a:t>Las luteínas y zeaxantinas presentes en el huevo ayudan a proteger a los ojos del daño por la exposición a luz azul de los teléfonos y tablets. </a:t>
            </a:r>
            <a:endParaRPr lang="es-PY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04" y="2556932"/>
            <a:ext cx="4645340" cy="309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8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03971" y="282193"/>
            <a:ext cx="100809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Y" sz="6000" b="1" spc="-5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ALGUNAS IDEAS PARA OFRECER HUEVOS </a:t>
            </a:r>
            <a:endParaRPr lang="es-PY" sz="6000" b="1" spc="-5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Ideas demasiado grandes | FOROALF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91" y="2453435"/>
            <a:ext cx="3351112" cy="33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89" y="1374715"/>
            <a:ext cx="5684948" cy="3794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1963" y="3665247"/>
            <a:ext cx="4941320" cy="2635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963" y="401992"/>
            <a:ext cx="4941320" cy="3294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72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laceralplato.com/files/2015/10/Omelette-640x48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038" y="594879"/>
            <a:ext cx="4512643" cy="338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Receta de Huevos Revueltos Americanos | por unareceta.com | Craftlo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47" y="594879"/>
            <a:ext cx="4640239" cy="348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Receta de Muffins de plátano y avena: un dulce saludab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587" y="3635450"/>
            <a:ext cx="5403856" cy="303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30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ceta Tortilla de Papa - LOCOS X LA PARRI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633083"/>
            <a:ext cx="5233182" cy="375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ómo preparar una comida rápida de fideos con huev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216" y="2304721"/>
            <a:ext cx="5525969" cy="4144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8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Nutriendo desde el principio: embarazo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2209201"/>
            <a:ext cx="4466526" cy="3696299"/>
          </a:xfrm>
        </p:spPr>
        <p:txBody>
          <a:bodyPr>
            <a:normAutofit/>
          </a:bodyPr>
          <a:lstStyle/>
          <a:p>
            <a:pPr algn="r"/>
            <a:r>
              <a:rPr lang="es-419" sz="2400" dirty="0" smtClean="0"/>
              <a:t>El embarazo es un periodo de gran </a:t>
            </a:r>
            <a:r>
              <a:rPr lang="es-419" sz="2400" b="1" dirty="0" smtClean="0"/>
              <a:t>demanda nutritiva </a:t>
            </a:r>
            <a:r>
              <a:rPr lang="es-419" sz="2400" dirty="0" smtClean="0"/>
              <a:t>para la mujer, cubrir sus requerimientos nutricionales es de vital importancia para madre e hijo, y no solo a corto plazo, sino con efectos que pueden promover o comprometer la salud a largo plazo (EPIGENÉTICA). </a:t>
            </a:r>
          </a:p>
          <a:p>
            <a:pPr marL="0" indent="0">
              <a:buNone/>
            </a:pPr>
            <a:endParaRPr lang="es-PY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009" y="2209201"/>
            <a:ext cx="5345671" cy="358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5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575" y="9442"/>
            <a:ext cx="4564649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589" y="0"/>
            <a:ext cx="4352921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5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910" y="615769"/>
            <a:ext cx="4181943" cy="259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910" y="3385314"/>
            <a:ext cx="418194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0" t="66808" r="23027"/>
          <a:stretch/>
        </p:blipFill>
        <p:spPr bwMode="auto">
          <a:xfrm>
            <a:off x="6722738" y="652972"/>
            <a:ext cx="3194986" cy="557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22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1063581" y="721216"/>
            <a:ext cx="9601196" cy="3622065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Y" sz="3200" dirty="0" smtClean="0">
                <a:solidFill>
                  <a:schemeClr val="accent1">
                    <a:lumMod val="75000"/>
                  </a:schemeClr>
                </a:solidFill>
              </a:rPr>
              <a:t>El perfecto </a:t>
            </a:r>
            <a:r>
              <a:rPr lang="es-PY" sz="3200" b="1" dirty="0" smtClean="0">
                <a:solidFill>
                  <a:schemeClr val="accent1">
                    <a:lumMod val="75000"/>
                  </a:schemeClr>
                </a:solidFill>
              </a:rPr>
              <a:t>balance y diversidad </a:t>
            </a:r>
            <a:r>
              <a:rPr lang="es-PY" sz="3200" dirty="0" smtClean="0">
                <a:solidFill>
                  <a:schemeClr val="accent1">
                    <a:lumMod val="75000"/>
                  </a:schemeClr>
                </a:solidFill>
              </a:rPr>
              <a:t>de sus nutrientes, que además son altamente </a:t>
            </a:r>
            <a:r>
              <a:rPr lang="es-PY" sz="3200" b="1" dirty="0" smtClean="0">
                <a:solidFill>
                  <a:schemeClr val="accent1">
                    <a:lumMod val="75000"/>
                  </a:schemeClr>
                </a:solidFill>
              </a:rPr>
              <a:t>biodisponibles</a:t>
            </a:r>
            <a:r>
              <a:rPr lang="es-PY" sz="3200" dirty="0" smtClean="0">
                <a:solidFill>
                  <a:schemeClr val="accent1">
                    <a:lumMod val="75000"/>
                  </a:schemeClr>
                </a:solidFill>
              </a:rPr>
              <a:t>, hacen del huevo un excelente recurso para la salud durante toda la vida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554" y="2785862"/>
            <a:ext cx="6191250" cy="28575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18002" y="6407927"/>
            <a:ext cx="2710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Réhault-Godbert</a:t>
            </a:r>
            <a:r>
              <a:rPr lang="en-US" dirty="0" smtClean="0"/>
              <a:t> S, et Al.)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15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Y" dirty="0" smtClean="0"/>
              <a:t>Referencias Bibliográficas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Lutter</a:t>
            </a:r>
            <a:r>
              <a:rPr lang="en-US" dirty="0"/>
              <a:t> CK, </a:t>
            </a:r>
            <a:r>
              <a:rPr lang="en-US" dirty="0" err="1"/>
              <a:t>Iannotti</a:t>
            </a:r>
            <a:r>
              <a:rPr lang="en-US" dirty="0"/>
              <a:t> LL, Stewart CP. The potential of a simple egg to improve maternal and child nutrition. </a:t>
            </a:r>
            <a:r>
              <a:rPr lang="en-US" dirty="0" err="1"/>
              <a:t>Matern</a:t>
            </a:r>
            <a:r>
              <a:rPr lang="en-US" dirty="0"/>
              <a:t> Child </a:t>
            </a:r>
            <a:r>
              <a:rPr lang="en-US" dirty="0" err="1"/>
              <a:t>Nutr</a:t>
            </a:r>
            <a:r>
              <a:rPr lang="en-US" dirty="0"/>
              <a:t>. 2018 Oct;14 </a:t>
            </a:r>
            <a:r>
              <a:rPr lang="en-US" dirty="0" err="1"/>
              <a:t>Suppl</a:t>
            </a:r>
            <a:r>
              <a:rPr lang="en-US" dirty="0"/>
              <a:t> 3(</a:t>
            </a:r>
            <a:r>
              <a:rPr lang="en-US" dirty="0" err="1"/>
              <a:t>Suppl</a:t>
            </a:r>
            <a:r>
              <a:rPr lang="en-US" dirty="0"/>
              <a:t> 3):e12678. </a:t>
            </a:r>
            <a:r>
              <a:rPr lang="en-US" dirty="0" err="1"/>
              <a:t>doi</a:t>
            </a:r>
            <a:r>
              <a:rPr lang="en-US" dirty="0"/>
              <a:t>: 10.1111/mcn.12678. PMID: 30332538; PMCID: PMC6865885.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Papanikolaou</a:t>
            </a:r>
            <a:r>
              <a:rPr lang="en-US" dirty="0" smtClean="0"/>
              <a:t> </a:t>
            </a:r>
            <a:r>
              <a:rPr lang="en-US" dirty="0"/>
              <a:t>Y, </a:t>
            </a:r>
            <a:r>
              <a:rPr lang="en-US" dirty="0" err="1"/>
              <a:t>Fulgoni</a:t>
            </a:r>
            <a:r>
              <a:rPr lang="en-US" dirty="0"/>
              <a:t> VL 3rd. Egg Consumption in U.S. Children is Associated with Greater Daily Nutrient Intakes, including Protein, Lutein + </a:t>
            </a:r>
            <a:r>
              <a:rPr lang="en-US" dirty="0" err="1"/>
              <a:t>Zeaxanthin</a:t>
            </a:r>
            <a:r>
              <a:rPr lang="en-US" dirty="0"/>
              <a:t>, Choline, </a:t>
            </a:r>
            <a:r>
              <a:rPr lang="el-GR" dirty="0"/>
              <a:t>α-</a:t>
            </a:r>
            <a:r>
              <a:rPr lang="en-US" dirty="0" err="1"/>
              <a:t>Linolenic</a:t>
            </a:r>
            <a:r>
              <a:rPr lang="en-US" dirty="0"/>
              <a:t> Acid, and </a:t>
            </a:r>
            <a:r>
              <a:rPr lang="en-US" dirty="0" err="1"/>
              <a:t>Docosahexanoic</a:t>
            </a:r>
            <a:r>
              <a:rPr lang="en-US" dirty="0"/>
              <a:t> Acid. Nutrients. 2019 May 22;11(5):1137. </a:t>
            </a:r>
            <a:r>
              <a:rPr lang="en-US" dirty="0" err="1"/>
              <a:t>doi</a:t>
            </a:r>
            <a:r>
              <a:rPr lang="en-US" dirty="0"/>
              <a:t>: 10.3390/nu11051137. PMID: 31121847; PMCID: PMC6566164</a:t>
            </a:r>
            <a:r>
              <a:rPr lang="en-US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USDA. Dietary guidelines for Americans 2020 – 2025. 2020. </a:t>
            </a:r>
            <a:r>
              <a:rPr lang="en-US" dirty="0" err="1" smtClean="0"/>
              <a:t>Disponible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: https</a:t>
            </a:r>
            <a:r>
              <a:rPr lang="en-US" dirty="0"/>
              <a:t>://www.dietaryguidelines.gov/sites/default/files/2020-12/Dietary_Guidelines_for_Americans_2020-2025.pdf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Coheley</a:t>
            </a:r>
            <a:r>
              <a:rPr lang="en-US" dirty="0" smtClean="0"/>
              <a:t> </a:t>
            </a:r>
            <a:r>
              <a:rPr lang="en-US" dirty="0"/>
              <a:t>LM, Kindler JM, Laing EM, </a:t>
            </a:r>
            <a:r>
              <a:rPr lang="en-US" dirty="0" err="1"/>
              <a:t>Oshri</a:t>
            </a:r>
            <a:r>
              <a:rPr lang="en-US" dirty="0"/>
              <a:t> A, Hill Gallant KM, Warden SJ, Peacock M, Weaver CM, Lewis RD. Whole egg consumption and cortical bone in healthy children. </a:t>
            </a:r>
            <a:r>
              <a:rPr lang="en-US" dirty="0" err="1"/>
              <a:t>Osteoporos</a:t>
            </a:r>
            <a:r>
              <a:rPr lang="en-US" dirty="0"/>
              <a:t> Int. 2018 Aug;29(8):1783-1791. </a:t>
            </a:r>
            <a:r>
              <a:rPr lang="en-US" dirty="0" err="1"/>
              <a:t>doi</a:t>
            </a:r>
            <a:r>
              <a:rPr lang="en-US" dirty="0"/>
              <a:t>: 10.1007/s00198-018-4538-1. </a:t>
            </a:r>
            <a:r>
              <a:rPr lang="en-US" dirty="0" err="1"/>
              <a:t>Epub</a:t>
            </a:r>
            <a:r>
              <a:rPr lang="en-US" dirty="0"/>
              <a:t> 2018 Apr 30. PMID: 29713797; PMCID: PMC6604058</a:t>
            </a:r>
            <a:r>
              <a:rPr lang="en-US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Réhault-Godbert</a:t>
            </a:r>
            <a:r>
              <a:rPr lang="en-US" dirty="0" smtClean="0"/>
              <a:t> </a:t>
            </a:r>
            <a:r>
              <a:rPr lang="en-US" dirty="0"/>
              <a:t>S, </a:t>
            </a:r>
            <a:r>
              <a:rPr lang="en-US" dirty="0" err="1"/>
              <a:t>Guyot</a:t>
            </a:r>
            <a:r>
              <a:rPr lang="en-US" dirty="0"/>
              <a:t> N, </a:t>
            </a:r>
            <a:r>
              <a:rPr lang="en-US" dirty="0" err="1"/>
              <a:t>Nys</a:t>
            </a:r>
            <a:r>
              <a:rPr lang="en-US" dirty="0"/>
              <a:t> Y. The Golden Egg: Nutritional Value, Bioactivities, and Emerging Benefits for Human Health. Nutrients. 2019 Mar 22;11(3):684. </a:t>
            </a:r>
            <a:r>
              <a:rPr lang="en-US" dirty="0" err="1"/>
              <a:t>doi</a:t>
            </a:r>
            <a:r>
              <a:rPr lang="en-US" dirty="0"/>
              <a:t>: 10.3390/nu11030684. PMID: 30909449; PMCID: </a:t>
            </a:r>
            <a:r>
              <a:rPr lang="en-US" dirty="0" smtClean="0"/>
              <a:t>PMC6470839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0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Y" dirty="0"/>
              <a:t>Referencias Bibliográficas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Loria</a:t>
            </a:r>
            <a:r>
              <a:rPr lang="en-US" dirty="0"/>
              <a:t>-Kohen V, González-Rodríguez LG, Bermejo LM, </a:t>
            </a:r>
            <a:r>
              <a:rPr lang="en-US" dirty="0" err="1"/>
              <a:t>Aparicio</a:t>
            </a:r>
            <a:r>
              <a:rPr lang="en-US" dirty="0"/>
              <a:t> A, </a:t>
            </a:r>
            <a:r>
              <a:rPr lang="en-US" dirty="0" err="1"/>
              <a:t>López-Sobaler</a:t>
            </a:r>
            <a:r>
              <a:rPr lang="en-US" dirty="0"/>
              <a:t> AM. </a:t>
            </a:r>
            <a:r>
              <a:rPr lang="en-US" dirty="0" err="1"/>
              <a:t>Recomendaciones</a:t>
            </a:r>
            <a:r>
              <a:rPr lang="en-US" dirty="0"/>
              <a:t> de </a:t>
            </a:r>
            <a:r>
              <a:rPr lang="en-US" dirty="0" err="1"/>
              <a:t>consumo</a:t>
            </a:r>
            <a:r>
              <a:rPr lang="en-US" dirty="0"/>
              <a:t> de </a:t>
            </a:r>
            <a:r>
              <a:rPr lang="en-US" dirty="0" err="1"/>
              <a:t>huevo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población</a:t>
            </a:r>
            <a:r>
              <a:rPr lang="en-US" dirty="0"/>
              <a:t> </a:t>
            </a:r>
            <a:r>
              <a:rPr lang="en-US" dirty="0" err="1"/>
              <a:t>infantil</a:t>
            </a:r>
            <a:r>
              <a:rPr lang="en-US" dirty="0"/>
              <a:t>: </a:t>
            </a:r>
            <a:r>
              <a:rPr lang="en-US" dirty="0" err="1"/>
              <a:t>pasado</a:t>
            </a:r>
            <a:r>
              <a:rPr lang="en-US" dirty="0"/>
              <a:t>, </a:t>
            </a:r>
            <a:r>
              <a:rPr lang="en-US" dirty="0" err="1"/>
              <a:t>presente</a:t>
            </a:r>
            <a:r>
              <a:rPr lang="en-US" dirty="0"/>
              <a:t> y </a:t>
            </a:r>
            <a:r>
              <a:rPr lang="en-US" dirty="0" err="1"/>
              <a:t>futuro</a:t>
            </a:r>
            <a:r>
              <a:rPr lang="en-US" dirty="0"/>
              <a:t> [Recommended egg intake in children: past, present, and future]. </a:t>
            </a:r>
            <a:r>
              <a:rPr lang="en-US" dirty="0" err="1"/>
              <a:t>Nutr</a:t>
            </a:r>
            <a:r>
              <a:rPr lang="en-US" dirty="0"/>
              <a:t> Hosp. 2022 Sep 1;39(Spec No3):44-51. Spanish. </a:t>
            </a:r>
            <a:r>
              <a:rPr lang="en-US" dirty="0" err="1"/>
              <a:t>doi</a:t>
            </a:r>
            <a:r>
              <a:rPr lang="en-US" dirty="0"/>
              <a:t>: 10.20960/nh.04311. PMID: 36039991</a:t>
            </a:r>
            <a:r>
              <a:rPr lang="en-US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Puglisi MJ, Fernandez ML. The Health Benefits of Egg Protein. Nutrients. 2022 Jul 15;14(14):2904. </a:t>
            </a:r>
            <a:r>
              <a:rPr lang="en-US" dirty="0" err="1"/>
              <a:t>doi</a:t>
            </a:r>
            <a:r>
              <a:rPr lang="en-US" dirty="0"/>
              <a:t>: 10.3390/nu14142904. PMID: 35889862; PMCID: PMC9316657</a:t>
            </a:r>
            <a:r>
              <a:rPr lang="en-US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Matsuoka R, Sugano M. Health Functions of Egg Protein. Foods. 2022 Aug 2;11(15):2309. </a:t>
            </a:r>
            <a:r>
              <a:rPr lang="en-US" dirty="0" err="1"/>
              <a:t>doi</a:t>
            </a:r>
            <a:r>
              <a:rPr lang="en-US" dirty="0"/>
              <a:t>: 10.3390/foods11152309. PMID: 35954074; PMCID: </a:t>
            </a:r>
            <a:r>
              <a:rPr lang="en-US" dirty="0" smtClean="0"/>
              <a:t>PMC9368041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Papanikolaou</a:t>
            </a:r>
            <a:r>
              <a:rPr lang="en-US" dirty="0"/>
              <a:t> Y, </a:t>
            </a:r>
            <a:r>
              <a:rPr lang="en-US" dirty="0" err="1"/>
              <a:t>Fulgoni</a:t>
            </a:r>
            <a:r>
              <a:rPr lang="en-US" dirty="0"/>
              <a:t> VL 3rd. Egg Consumption in Infants is Associated with Longer Recumbent Length and Greater Intake of Several Nutrients Essential in Growth and Development. Nutrients. 2018 Jun 4;10(6):719. </a:t>
            </a:r>
            <a:r>
              <a:rPr lang="en-US" dirty="0" err="1"/>
              <a:t>doi</a:t>
            </a:r>
            <a:r>
              <a:rPr lang="en-US" dirty="0"/>
              <a:t>: 10.3390/nu10060719. PMID: 29867006; PMCID: </a:t>
            </a:r>
            <a:r>
              <a:rPr lang="en-US" dirty="0" smtClean="0"/>
              <a:t>PMC6024369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Iannotti</a:t>
            </a:r>
            <a:r>
              <a:rPr lang="en-US" dirty="0"/>
              <a:t> LL, </a:t>
            </a:r>
            <a:r>
              <a:rPr lang="en-US" dirty="0" err="1"/>
              <a:t>Lutter</a:t>
            </a:r>
            <a:r>
              <a:rPr lang="en-US" dirty="0"/>
              <a:t> CK, Bunn DA, Stewart CP. Eggs: the </a:t>
            </a:r>
            <a:r>
              <a:rPr lang="en-US" dirty="0" err="1"/>
              <a:t>uncracked</a:t>
            </a:r>
            <a:r>
              <a:rPr lang="en-US" dirty="0"/>
              <a:t> potential for improving maternal and young child nutrition among the world's poor. </a:t>
            </a:r>
            <a:r>
              <a:rPr lang="en-US" dirty="0" err="1"/>
              <a:t>Nutr</a:t>
            </a:r>
            <a:r>
              <a:rPr lang="en-US" dirty="0"/>
              <a:t> Rev. 2014 Jun;72(6):355-68. </a:t>
            </a:r>
            <a:r>
              <a:rPr lang="en-US" dirty="0" err="1"/>
              <a:t>doi</a:t>
            </a:r>
            <a:r>
              <a:rPr lang="en-US" dirty="0"/>
              <a:t>: 10.1111/nure.12107. </a:t>
            </a:r>
            <a:r>
              <a:rPr lang="en-US" dirty="0" err="1"/>
              <a:t>Epub</a:t>
            </a:r>
            <a:r>
              <a:rPr lang="en-US" dirty="0"/>
              <a:t> 2014 May 7. PMID: 24807641.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3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Y" dirty="0" smtClean="0"/>
              <a:t>Referencias Bibliográficas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Lewis ED, </a:t>
            </a:r>
            <a:r>
              <a:rPr lang="en-US" dirty="0" err="1"/>
              <a:t>Subhan</a:t>
            </a:r>
            <a:r>
              <a:rPr lang="en-US" dirty="0"/>
              <a:t> FB, Bell RC, et al. Estimation of choline intake from 24 h dietary intake recalls and contribution of egg and milk consumption to intake among pregnant and lactating women in Alberta. Br J </a:t>
            </a:r>
            <a:r>
              <a:rPr lang="en-US" dirty="0" err="1"/>
              <a:t>Nutr</a:t>
            </a:r>
            <a:r>
              <a:rPr lang="en-US" dirty="0"/>
              <a:t> 2014;112(1):112-21.</a:t>
            </a:r>
          </a:p>
          <a:p>
            <a:r>
              <a:rPr lang="en-US" dirty="0" err="1"/>
              <a:t>Deoni</a:t>
            </a:r>
            <a:r>
              <a:rPr lang="en-US" dirty="0"/>
              <a:t> S, Dean D 3rd, </a:t>
            </a:r>
            <a:r>
              <a:rPr lang="en-US" dirty="0" err="1"/>
              <a:t>Joelson</a:t>
            </a:r>
            <a:r>
              <a:rPr lang="en-US" dirty="0"/>
              <a:t> S, </a:t>
            </a:r>
            <a:r>
              <a:rPr lang="en-US" dirty="0" err="1"/>
              <a:t>O'Regan</a:t>
            </a:r>
            <a:r>
              <a:rPr lang="en-US" dirty="0"/>
              <a:t> J, Schneider N. Early nutrition influences developmental myelination and cognition in infants and young children. </a:t>
            </a:r>
            <a:r>
              <a:rPr lang="en-US" dirty="0" err="1"/>
              <a:t>Neuroimage</a:t>
            </a:r>
            <a:r>
              <a:rPr lang="en-US" dirty="0"/>
              <a:t>. 2018 Sep;178:649-659. </a:t>
            </a:r>
            <a:r>
              <a:rPr lang="en-US" dirty="0" err="1"/>
              <a:t>doi</a:t>
            </a:r>
            <a:r>
              <a:rPr lang="en-US" dirty="0"/>
              <a:t>: 10.1016/j.neuroimage.2017.12.056. </a:t>
            </a:r>
            <a:r>
              <a:rPr lang="en-US" dirty="0" err="1"/>
              <a:t>Epub</a:t>
            </a:r>
            <a:r>
              <a:rPr lang="en-US" dirty="0"/>
              <a:t> 2017 Dec 20. PMID: 29277402; PMCID: PMC6540800</a:t>
            </a:r>
            <a:r>
              <a:rPr lang="en-US" dirty="0" smtClean="0"/>
              <a:t>.</a:t>
            </a:r>
          </a:p>
          <a:p>
            <a:r>
              <a:rPr lang="es-ES" dirty="0"/>
              <a:t>Nicolás </a:t>
            </a:r>
            <a:r>
              <a:rPr lang="es-ES" dirty="0" err="1"/>
              <a:t>Garófalo</a:t>
            </a:r>
            <a:r>
              <a:rPr lang="es-ES" dirty="0"/>
              <a:t> Gómez, Ana María Gómez García and José Vargas Díaz et al. Repercusión de la nutrición en el </a:t>
            </a:r>
            <a:r>
              <a:rPr lang="es-ES" dirty="0" err="1"/>
              <a:t>neurodesarrollo</a:t>
            </a:r>
            <a:r>
              <a:rPr lang="es-ES" dirty="0"/>
              <a:t> y la salud </a:t>
            </a:r>
            <a:r>
              <a:rPr lang="es-ES" dirty="0" err="1"/>
              <a:t>neuropsiquiátrica</a:t>
            </a:r>
            <a:r>
              <a:rPr lang="es-ES" dirty="0"/>
              <a:t> de niños y adolescentes. Revista Cubana de Pediatría. Vol. 81(2):0-0. Disponible en: https://www.researchgate.net/publication/262497532_Repercusion_de_la_nutricion_en_el_neurodesarrollo_y_la_salud_neuropsiquiatrica_de_ninos_y_adolescentes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278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203" y="11896"/>
            <a:ext cx="5279594" cy="6834208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1295402" y="686710"/>
            <a:ext cx="9601196" cy="130386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419" dirty="0" smtClean="0"/>
              <a:t>MUCHAS GRACIAS!</a:t>
            </a:r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388853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Y" dirty="0" smtClean="0"/>
              <a:t>EPIGENÉTICA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dirty="0"/>
              <a:t>Es el estudio de los mecanismos que regulan la expresión de los genes sin una modificación en la secuencia del ADN. </a:t>
            </a:r>
          </a:p>
          <a:p>
            <a:r>
              <a:rPr lang="es-ES" sz="2400" dirty="0"/>
              <a:t>Se ha demostrado que la dieta materna durante el embarazo causa cambios </a:t>
            </a:r>
            <a:r>
              <a:rPr lang="es-ES" sz="2400" dirty="0" err="1"/>
              <a:t>epigenéticos</a:t>
            </a:r>
            <a:r>
              <a:rPr lang="es-ES" sz="2400" dirty="0"/>
              <a:t>, como modificaciones químicas del ADN o histonas por metilación para la regulación de la expresión génica. </a:t>
            </a:r>
          </a:p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369" y="4245429"/>
            <a:ext cx="6232849" cy="26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79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desarrollo cerebral normal depende de: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sz="2400" dirty="0"/>
              <a:t>Un período de gestación adecuado y de la disponibilidad de oxígeno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400" dirty="0"/>
              <a:t>Aporte adecuado de proteínas, energía y </a:t>
            </a:r>
            <a:r>
              <a:rPr lang="es-ES" sz="2400" dirty="0" smtClean="0"/>
              <a:t>micronutrientes desde la gestación,</a:t>
            </a:r>
            <a:endParaRPr lang="es-E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s-ES" sz="2400" dirty="0"/>
              <a:t>Estimulación sensorial y la actividad e interacción social</a:t>
            </a:r>
          </a:p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506" y="3338946"/>
            <a:ext cx="3825948" cy="292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06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Nutrientes claves para la gestación: 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6823" y="2047017"/>
            <a:ext cx="6024737" cy="3612048"/>
          </a:xfrm>
        </p:spPr>
        <p:txBody>
          <a:bodyPr>
            <a:normAutofit/>
          </a:bodyPr>
          <a:lstStyle/>
          <a:p>
            <a:r>
              <a:rPr lang="es-419" sz="2400" b="1" dirty="0" smtClean="0">
                <a:solidFill>
                  <a:schemeClr val="accent1"/>
                </a:solidFill>
              </a:rPr>
              <a:t>Proteínas: </a:t>
            </a:r>
            <a:r>
              <a:rPr lang="es-419" sz="2400" dirty="0" smtClean="0"/>
              <a:t>formación y el crecimiento de tejidos maternos y fetales</a:t>
            </a:r>
          </a:p>
          <a:p>
            <a:r>
              <a:rPr lang="es-419" sz="2400" b="1" dirty="0">
                <a:solidFill>
                  <a:schemeClr val="accent1"/>
                </a:solidFill>
              </a:rPr>
              <a:t>Ácidos grasos insaturados: </a:t>
            </a:r>
            <a:r>
              <a:rPr lang="es-419" sz="2400" dirty="0" smtClean="0"/>
              <a:t>función neurológica y formación cerebral</a:t>
            </a:r>
          </a:p>
          <a:p>
            <a:r>
              <a:rPr lang="es-419" sz="2400" b="1" dirty="0" smtClean="0">
                <a:solidFill>
                  <a:schemeClr val="accent1"/>
                </a:solidFill>
              </a:rPr>
              <a:t>Colina y luteína</a:t>
            </a:r>
            <a:r>
              <a:rPr lang="es-419" sz="2400" dirty="0" smtClean="0"/>
              <a:t>: desarrollo cerebral </a:t>
            </a:r>
          </a:p>
          <a:p>
            <a:r>
              <a:rPr lang="es-419" sz="2400" b="1" dirty="0">
                <a:solidFill>
                  <a:schemeClr val="accent1"/>
                </a:solidFill>
              </a:rPr>
              <a:t>Biotina</a:t>
            </a:r>
            <a:r>
              <a:rPr lang="es-419" sz="2400" dirty="0" smtClean="0"/>
              <a:t>: Función inmune y neurológica </a:t>
            </a:r>
            <a:endParaRPr lang="es-PY" sz="2400" dirty="0" smtClean="0"/>
          </a:p>
          <a:p>
            <a:r>
              <a:rPr lang="es-PY" sz="2400" b="1" dirty="0">
                <a:solidFill>
                  <a:schemeClr val="accent1"/>
                </a:solidFill>
              </a:rPr>
              <a:t>Á</a:t>
            </a:r>
            <a:r>
              <a:rPr lang="es-419" sz="2400" b="1" dirty="0">
                <a:solidFill>
                  <a:schemeClr val="accent1"/>
                </a:solidFill>
              </a:rPr>
              <a:t>cido fólico</a:t>
            </a:r>
            <a:r>
              <a:rPr lang="es-419" sz="2400" dirty="0" smtClean="0"/>
              <a:t>: función neurológica,                                                                                            prevención de defectos congénitos</a:t>
            </a:r>
          </a:p>
          <a:p>
            <a:endParaRPr lang="es-419" dirty="0" smtClean="0"/>
          </a:p>
          <a:p>
            <a:endParaRPr lang="es-419" dirty="0" smtClean="0"/>
          </a:p>
          <a:p>
            <a:endParaRPr lang="es-PY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017" y="2376231"/>
            <a:ext cx="4427373" cy="2953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89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Y" b="1" dirty="0" smtClean="0">
                <a:solidFill>
                  <a:schemeClr val="accent1">
                    <a:lumMod val="75000"/>
                  </a:schemeClr>
                </a:solidFill>
              </a:rPr>
              <a:t>Nutrientes Claves para la gestación</a:t>
            </a:r>
            <a:endParaRPr lang="es-P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81370" y="1845734"/>
            <a:ext cx="5651250" cy="4023360"/>
          </a:xfrm>
        </p:spPr>
        <p:txBody>
          <a:bodyPr/>
          <a:lstStyle/>
          <a:p>
            <a:r>
              <a:rPr lang="es-PY" sz="2400" b="1" dirty="0">
                <a:solidFill>
                  <a:schemeClr val="accent1"/>
                </a:solidFill>
              </a:rPr>
              <a:t>Hierro</a:t>
            </a:r>
            <a:r>
              <a:rPr lang="es-PY" sz="2400" dirty="0"/>
              <a:t>: síntesis de hemoglobina, función orgánica</a:t>
            </a:r>
          </a:p>
          <a:p>
            <a:r>
              <a:rPr lang="es-PY" sz="2400" b="1" dirty="0">
                <a:solidFill>
                  <a:schemeClr val="accent1"/>
                </a:solidFill>
              </a:rPr>
              <a:t>Selenio</a:t>
            </a:r>
            <a:r>
              <a:rPr lang="es-PY" sz="2400" dirty="0"/>
              <a:t>: crecimiento fetal </a:t>
            </a:r>
          </a:p>
          <a:p>
            <a:r>
              <a:rPr lang="es-PY" sz="2400" dirty="0"/>
              <a:t> </a:t>
            </a:r>
            <a:r>
              <a:rPr lang="es-PY" sz="2400" b="1" dirty="0">
                <a:solidFill>
                  <a:schemeClr val="accent1"/>
                </a:solidFill>
              </a:rPr>
              <a:t>Zinc</a:t>
            </a:r>
            <a:r>
              <a:rPr lang="es-PY" sz="2400" dirty="0"/>
              <a:t>: Función del sistema inmune, </a:t>
            </a:r>
            <a:r>
              <a:rPr lang="es-PY" sz="2400" dirty="0" smtClean="0"/>
              <a:t>                                                                          resistencia </a:t>
            </a:r>
            <a:r>
              <a:rPr lang="es-PY" sz="2400" dirty="0"/>
              <a:t>a infecciones, crecimiento, </a:t>
            </a:r>
            <a:r>
              <a:rPr lang="es-PY" sz="2400" dirty="0" err="1"/>
              <a:t>neurodesarrollo</a:t>
            </a:r>
            <a:endParaRPr lang="es-PY" sz="2400" dirty="0"/>
          </a:p>
          <a:p>
            <a:r>
              <a:rPr lang="es-PY" sz="2400" b="1" dirty="0">
                <a:solidFill>
                  <a:schemeClr val="accent1"/>
                </a:solidFill>
              </a:rPr>
              <a:t>Cobre</a:t>
            </a:r>
            <a:r>
              <a:rPr lang="es-PY" sz="2400" dirty="0"/>
              <a:t>: función inmune, formación de tejidos</a:t>
            </a:r>
            <a:r>
              <a:rPr lang="es-PY" sz="2400" dirty="0" smtClean="0"/>
              <a:t>,                                                                                                 </a:t>
            </a:r>
            <a:r>
              <a:rPr lang="es-PY" sz="2400" dirty="0"/>
              <a:t>función del sistema nervioso central. </a:t>
            </a:r>
          </a:p>
          <a:p>
            <a:endParaRPr lang="es-PY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017" y="2201286"/>
            <a:ext cx="4943663" cy="3312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2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1206</TotalTime>
  <Words>2731</Words>
  <Application>Microsoft Office PowerPoint</Application>
  <PresentationFormat>Panorámica</PresentationFormat>
  <Paragraphs>191</Paragraphs>
  <Slides>56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2" baseType="lpstr">
      <vt:lpstr>Arial</vt:lpstr>
      <vt:lpstr>Calibri</vt:lpstr>
      <vt:lpstr>Calibri Light</vt:lpstr>
      <vt:lpstr>Candara</vt:lpstr>
      <vt:lpstr>Wingdings</vt:lpstr>
      <vt:lpstr>Retrospección</vt:lpstr>
      <vt:lpstr>El huevo en la alimentación infantil  beneficios, cuidados, actualizaciones.</vt:lpstr>
      <vt:lpstr>El huevo, óvulo que sustenta la vida</vt:lpstr>
      <vt:lpstr>Presentación de PowerPoint</vt:lpstr>
      <vt:lpstr>El huevo es un aliado para la vida desde antes del inicio: etapa pre-gestacional</vt:lpstr>
      <vt:lpstr>Nutriendo desde el principio: embarazo</vt:lpstr>
      <vt:lpstr>EPIGENÉTICA</vt:lpstr>
      <vt:lpstr>El desarrollo cerebral normal depende de:</vt:lpstr>
      <vt:lpstr>Nutrientes claves para la gestación: </vt:lpstr>
      <vt:lpstr>Nutrientes Claves para la gestación</vt:lpstr>
      <vt:lpstr>Presentación de PowerPoint</vt:lpstr>
      <vt:lpstr>DENSIDAD DE NUTRIENTES</vt:lpstr>
      <vt:lpstr>Presentación de PowerPoint</vt:lpstr>
      <vt:lpstr>El huevo y su alta densidad nutricional</vt:lpstr>
      <vt:lpstr>Papanikolaou Y. et Al: El consumo de huevos se asoció con mayor consumo de </vt:lpstr>
      <vt:lpstr>Alimentación y neurodesarrollo </vt:lpstr>
      <vt:lpstr>Presentación de PowerPoint</vt:lpstr>
      <vt:lpstr>Proteínas de la mejor calidad </vt:lpstr>
      <vt:lpstr>Ácidos grasos del huevo</vt:lpstr>
      <vt:lpstr>La vitamina D</vt:lpstr>
      <vt:lpstr>COLINA</vt:lpstr>
      <vt:lpstr>Presentación de PowerPoint</vt:lpstr>
      <vt:lpstr>REQUERIMIENTOS DE COLINA  NIH – National Institute of Health</vt:lpstr>
      <vt:lpstr>Alimento natural </vt:lpstr>
      <vt:lpstr>Presentación de PowerPoint</vt:lpstr>
      <vt:lpstr>Aliado en la alimentación infantil</vt:lpstr>
      <vt:lpstr>Presentación de PowerPoint</vt:lpstr>
      <vt:lpstr>Periodo fundamental para el desarrollo</vt:lpstr>
      <vt:lpstr>Inicio de la alimentación complementaria</vt:lpstr>
      <vt:lpstr>¿Desde cuándo podemos ofrecer huevos?</vt:lpstr>
      <vt:lpstr>Presentación de PowerPoint</vt:lpstr>
      <vt:lpstr>Introducción del huevo</vt:lpstr>
      <vt:lpstr>¿Cómo ofrecer huevos las primeras veces?</vt:lpstr>
      <vt:lpstr>Tener en cuenta:</vt:lpstr>
      <vt:lpstr>¿Por qué dar huevo entre los primeros alimentos?</vt:lpstr>
      <vt:lpstr>¿Qué hay de la alergia al huevo?</vt:lpstr>
      <vt:lpstr>Alergia al huevo</vt:lpstr>
      <vt:lpstr>Síntomas de alergia al huevo</vt:lpstr>
      <vt:lpstr>¿Cuánto huevo puede comer?</vt:lpstr>
      <vt:lpstr>El huevo en la alimentación de niños escolares</vt:lpstr>
      <vt:lpstr>Aliado para enriquecer comidas</vt:lpstr>
      <vt:lpstr>Opción para la merienda escolar</vt:lpstr>
      <vt:lpstr>El huevo en la alimentación de los adolescentes </vt:lpstr>
      <vt:lpstr>Fuente de nutrientes críticos para esta etapa</vt:lpstr>
      <vt:lpstr>El huevo en la salud de adolescentes </vt:lpstr>
      <vt:lpstr>Protección de la salud ocular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Referencias Bibliográficas</vt:lpstr>
      <vt:lpstr>Referencias Bibliográficas</vt:lpstr>
      <vt:lpstr>Referencias Bibliográficas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huevo en la alimentación infantil</dc:title>
  <dc:creator>HP</dc:creator>
  <cp:lastModifiedBy>usuario</cp:lastModifiedBy>
  <cp:revision>72</cp:revision>
  <dcterms:created xsi:type="dcterms:W3CDTF">2021-06-08T13:53:05Z</dcterms:created>
  <dcterms:modified xsi:type="dcterms:W3CDTF">2022-10-11T18:22:22Z</dcterms:modified>
</cp:coreProperties>
</file>