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3" r:id="rId2"/>
    <p:sldId id="269" r:id="rId3"/>
    <p:sldId id="284" r:id="rId4"/>
    <p:sldId id="302" r:id="rId5"/>
    <p:sldId id="286" r:id="rId6"/>
    <p:sldId id="303" r:id="rId7"/>
    <p:sldId id="257" r:id="rId8"/>
    <p:sldId id="285" r:id="rId9"/>
    <p:sldId id="287" r:id="rId10"/>
    <p:sldId id="275" r:id="rId11"/>
    <p:sldId id="288" r:id="rId12"/>
    <p:sldId id="289" r:id="rId13"/>
    <p:sldId id="263" r:id="rId14"/>
    <p:sldId id="267" r:id="rId15"/>
    <p:sldId id="292" r:id="rId16"/>
    <p:sldId id="291" r:id="rId17"/>
    <p:sldId id="293" r:id="rId18"/>
    <p:sldId id="281" r:id="rId19"/>
    <p:sldId id="297" r:id="rId20"/>
    <p:sldId id="298" r:id="rId21"/>
    <p:sldId id="299" r:id="rId22"/>
    <p:sldId id="301" r:id="rId23"/>
    <p:sldId id="300" r:id="rId24"/>
    <p:sldId id="290" r:id="rId25"/>
    <p:sldId id="26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700"/>
    <a:srgbClr val="8C0202"/>
    <a:srgbClr val="3352D8"/>
    <a:srgbClr val="84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8"/>
    <p:restoredTop sz="94709"/>
  </p:normalViewPr>
  <p:slideViewPr>
    <p:cSldViewPr snapToGrid="0">
      <p:cViewPr varScale="1">
        <p:scale>
          <a:sx n="106" d="100"/>
          <a:sy n="106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619E4-69FE-5547-8709-7BC0A0078499}" type="datetimeFigureOut">
              <a:rPr lang="es-ES_tradnl" smtClean="0"/>
              <a:t>11/10/22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3E32A-E667-ED44-BECC-A93BF1EA5B4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855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20418F-E7D5-4B52-A6A8-C4DC57D59BF8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C92CF1-066A-409E-9F3F-C3F77D0E843E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4091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173DF0-E201-49C6-A716-E7E87C894C14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EC9AA-EFD4-4999-9D3E-BBD01C7B6DAC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525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4040AB-F6A0-4FD5-B7AA-827DF15124D6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B53D4F-E60E-4463-B381-81C77D6A41AB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731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592620-9480-4592-B82A-E0E364777AB5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B609C7-7EDD-433C-9FAF-235156F62D97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62964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859819-EB2A-4A93-A4A5-C17F89AE14F2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CEFAD1-9598-4FB0-81C8-B426974E51EA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079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A124B5-66BE-4512-B575-CCE59C61F171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1235A7-7363-4635-9E88-89509D13A0AB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8824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D1245F-0FBE-4884-80BB-29AA5447E9AB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05611E-1C58-4DF5-92A1-C8FACCE6AFD5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575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ED115A-FE0D-4B3B-8EE3-9D2EA39578CB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FB032C-11CA-4932-A22F-63E38A677FC0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876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B2ED25-6F0F-4313-B5F3-1F18507C25E4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5179D2-F297-4A07-B37D-1C9DDAAC5115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372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265651-B08A-459B-A7EF-BBB7597FEE34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D4BA06-6B01-4FEA-A1C0-D02D6ADA0BC6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576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9A4B77-EEDA-4733-A8A9-053C321C71F5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8B4B2D-0956-47B6-B560-06584D18AC7D}" type="slidenum"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43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A9CF4D1-2EE7-4431-AB24-4C0D521163BC}" type="datetime1">
              <a:rPr lang="x-none"/>
              <a:pPr lvl="0"/>
              <a:t>11/10/22</a:t>
            </a:fld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6998546-F978-4118-8E8B-EAD334A960E0}" type="slidenum">
              <a:t>‹Nº›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-biografia.com/pieter-brueghel-el-viejo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raptorblog.com/2016/01/el-colesterol-no-es-tan-malo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udesamorsiempre.com/2017/04/medicina-natural-para-limpieza-de-arterias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14891/fast-food-symbols" TargetMode="External"/><Relationship Id="rId7" Type="http://schemas.openxmlformats.org/officeDocument/2006/relationships/hyperlink" Target="https://pixabay.com/en/grandfather-bald-head-bald-patch-153659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www.eoi.es/blogs/alfredo-fernandez-lorenzo/2015/05/31/pautas-para-gestionar-el-estres-laboral/" TargetMode="Externa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ulaefsaludable.blogspot.com/2018/01/envejecimiento-fragilidad-y-ejercicio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www.sinmapa.net/10-cosas-ver-y-hacer-quito/" TargetMode="Externa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388416" y="4883544"/>
            <a:ext cx="2907065" cy="1556907"/>
          </a:xfr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III SIMPOSIO INTERNACIONAL DEL HUEVO Y SALUD NUTRICIONAL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95" b="15491"/>
          <a:stretch/>
        </p:blipFill>
        <p:spPr>
          <a:xfrm>
            <a:off x="869716" y="532236"/>
            <a:ext cx="8136498" cy="38679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71999" y="1265130"/>
            <a:ext cx="3561958" cy="2931090"/>
          </a:xfrm>
          <a:prstGeom prst="rect">
            <a:avLst/>
          </a:prstGeom>
        </p:spPr>
        <p:txBody>
          <a:bodyPr vert="horz" lIns="91440" tIns="45720" rIns="91440" bIns="45720" rtlCol="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BENEFICIOS DEL CONSUMO DE HUEVO PARA REDUCIR EL RIESGO CARDIOVASCULAR Y EL ENVEJECIMIENTO.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1A5733-3663-AC0E-9FE7-000EEA625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36723" r="8053" b="21565"/>
          <a:stretch/>
        </p:blipFill>
        <p:spPr>
          <a:xfrm>
            <a:off x="3937620" y="5361353"/>
            <a:ext cx="4564240" cy="7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C999185-363D-4643-DB8C-16F3F155E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066" y="365128"/>
            <a:ext cx="4285755" cy="4351335"/>
          </a:xfrm>
        </p:spPr>
      </p:pic>
      <p:sp>
        <p:nvSpPr>
          <p:cNvPr id="7" name="CuadroTexto 6"/>
          <p:cNvSpPr txBox="1"/>
          <p:nvPr/>
        </p:nvSpPr>
        <p:spPr>
          <a:xfrm>
            <a:off x="4880758" y="1460665"/>
            <a:ext cx="210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539179" y="365129"/>
            <a:ext cx="4285755" cy="4351336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48000">
                <a:srgbClr val="FFC0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>
            <a:softEdge rad="162749"/>
          </a:effectLst>
        </p:spPr>
        <p:txBody>
          <a:bodyPr vert="horz" wrap="square" lIns="91440" tIns="45720" rIns="91440" bIns="45720" anchor="t" anchorCtr="0" compatLnSpc="1">
            <a:normAutofit lnSpcReduction="10000"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La inflamación y el envejecimiento son determinantes en la ECV por que promueven  estrés oxidativo y la </a:t>
            </a:r>
            <a:r>
              <a:rPr lang="es-ES" dirty="0" err="1"/>
              <a:t>atersoclerosis</a:t>
            </a:r>
            <a:endParaRPr lang="es-ES" dirty="0"/>
          </a:p>
          <a:p>
            <a:r>
              <a:rPr lang="es-ES" dirty="0"/>
              <a:t>EL ATP III sigue considerando al colesterol LDL como el objetivo principal de control en pacientes con riesgo de ECV.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19066" y="5614697"/>
            <a:ext cx="868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Liguori</a:t>
            </a:r>
            <a:r>
              <a:rPr lang="es-ES_tradnl" dirty="0"/>
              <a:t>, </a:t>
            </a:r>
            <a:r>
              <a:rPr lang="es-ES_tradnl" dirty="0" err="1"/>
              <a:t>Ilaria</a:t>
            </a:r>
            <a:r>
              <a:rPr lang="es-ES_tradnl" dirty="0"/>
              <a:t> et al. “</a:t>
            </a:r>
            <a:r>
              <a:rPr lang="es-ES_tradnl" dirty="0" err="1"/>
              <a:t>Oxidative</a:t>
            </a:r>
            <a:r>
              <a:rPr lang="es-ES_tradnl" dirty="0"/>
              <a:t> stress, </a:t>
            </a:r>
            <a:r>
              <a:rPr lang="es-ES_tradnl" dirty="0" err="1"/>
              <a:t>aging</a:t>
            </a:r>
            <a:r>
              <a:rPr lang="es-ES_tradnl" dirty="0"/>
              <a:t>, and </a:t>
            </a:r>
            <a:r>
              <a:rPr lang="es-ES_tradnl" dirty="0" err="1"/>
              <a:t>diseases</a:t>
            </a:r>
            <a:r>
              <a:rPr lang="es-ES_tradnl" dirty="0"/>
              <a:t>.” </a:t>
            </a:r>
            <a:r>
              <a:rPr lang="es-ES_tradnl" i="1" dirty="0" err="1"/>
              <a:t>Clinical</a:t>
            </a:r>
            <a:r>
              <a:rPr lang="es-ES_tradnl" i="1" dirty="0"/>
              <a:t> </a:t>
            </a:r>
            <a:r>
              <a:rPr lang="es-ES_tradnl" i="1" dirty="0" err="1"/>
              <a:t>interventions</a:t>
            </a:r>
            <a:r>
              <a:rPr lang="es-ES_tradnl" i="1" dirty="0"/>
              <a:t> in </a:t>
            </a:r>
            <a:r>
              <a:rPr lang="es-ES_tradnl" i="1" dirty="0" err="1"/>
              <a:t>aging</a:t>
            </a:r>
            <a:r>
              <a:rPr lang="es-ES_tradnl" dirty="0"/>
              <a:t> vol. 13 757-772. 26 </a:t>
            </a:r>
            <a:r>
              <a:rPr lang="es-ES_tradnl" dirty="0" err="1"/>
              <a:t>Apr</a:t>
            </a:r>
            <a:r>
              <a:rPr lang="es-ES_tradnl" dirty="0"/>
              <a:t>. 2018, doi:10.2147/CIA.S158513</a:t>
            </a:r>
          </a:p>
        </p:txBody>
      </p:sp>
    </p:spTree>
    <p:extLst>
      <p:ext uri="{BB962C8B-B14F-4D97-AF65-F5344CB8AC3E}">
        <p14:creationId xmlns:p14="http://schemas.microsoft.com/office/powerpoint/2010/main" val="14415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628650" y="246451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  <a:p>
            <a:r>
              <a:rPr lang="es-ES" dirty="0"/>
              <a:t>En EE. UU., el consumo frecuente de huevos se asoció con comportamientos poco saludables como un mayor consumo de carnes rojas o procesadas, menor ingesta de leche descremada, insuficiencia de verduras o frutas y menor actividad física.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15636" y="5533606"/>
            <a:ext cx="8170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Zhong</a:t>
            </a:r>
            <a:r>
              <a:rPr lang="es-ES_tradnl" dirty="0"/>
              <a:t> VW, et al. </a:t>
            </a:r>
            <a:r>
              <a:rPr lang="es-ES_tradnl" i="1" dirty="0" err="1"/>
              <a:t>Associations</a:t>
            </a:r>
            <a:r>
              <a:rPr lang="es-ES_tradnl" i="1" dirty="0"/>
              <a:t> of </a:t>
            </a:r>
            <a:r>
              <a:rPr lang="es-ES_tradnl" i="1" dirty="0" err="1"/>
              <a:t>dietary</a:t>
            </a:r>
            <a:r>
              <a:rPr lang="es-ES_tradnl" i="1" dirty="0"/>
              <a:t> </a:t>
            </a:r>
            <a:r>
              <a:rPr lang="es-ES_tradnl" i="1" dirty="0" err="1"/>
              <a:t>cholesterol</a:t>
            </a:r>
            <a:r>
              <a:rPr lang="es-ES_tradnl" i="1" dirty="0"/>
              <a:t> </a:t>
            </a:r>
            <a:r>
              <a:rPr lang="es-ES_tradnl" i="1" dirty="0" err="1"/>
              <a:t>or</a:t>
            </a:r>
            <a:r>
              <a:rPr lang="es-ES_tradnl" i="1" dirty="0"/>
              <a:t> </a:t>
            </a:r>
            <a:r>
              <a:rPr lang="es-ES_tradnl" i="1" dirty="0" err="1"/>
              <a:t>egg</a:t>
            </a:r>
            <a:r>
              <a:rPr lang="es-ES_tradnl" i="1" dirty="0"/>
              <a:t> </a:t>
            </a:r>
            <a:r>
              <a:rPr lang="es-ES_tradnl" i="1" dirty="0" err="1"/>
              <a:t>consumption</a:t>
            </a:r>
            <a:r>
              <a:rPr lang="es-ES_tradnl" i="1" dirty="0"/>
              <a:t> </a:t>
            </a:r>
            <a:r>
              <a:rPr lang="es-ES_tradnl" i="1" dirty="0" err="1"/>
              <a:t>with</a:t>
            </a:r>
            <a:r>
              <a:rPr lang="es-ES_tradnl" i="1" dirty="0"/>
              <a:t> </a:t>
            </a:r>
            <a:r>
              <a:rPr lang="es-ES_tradnl" i="1" dirty="0" err="1"/>
              <a:t>incident</a:t>
            </a:r>
            <a:r>
              <a:rPr lang="es-ES_tradnl" i="1" dirty="0"/>
              <a:t> cardiovascular </a:t>
            </a:r>
            <a:r>
              <a:rPr lang="es-ES_tradnl" i="1" dirty="0" err="1"/>
              <a:t>disease</a:t>
            </a:r>
            <a:r>
              <a:rPr lang="es-ES_tradnl" i="1" dirty="0"/>
              <a:t> and </a:t>
            </a:r>
            <a:r>
              <a:rPr lang="es-ES_tradnl" i="1" dirty="0" err="1"/>
              <a:t>mortality</a:t>
            </a:r>
            <a:r>
              <a:rPr lang="es-ES_tradnl" dirty="0"/>
              <a:t>. </a:t>
            </a:r>
            <a:r>
              <a:rPr lang="es-ES_tradnl" i="1" dirty="0"/>
              <a:t>JAMA</a:t>
            </a:r>
            <a:r>
              <a:rPr lang="es-ES_tradnl" dirty="0"/>
              <a:t>. (2019) 321:1081–95. </a:t>
            </a:r>
            <a:r>
              <a:rPr lang="es-ES_tradnl" dirty="0" err="1"/>
              <a:t>doi</a:t>
            </a:r>
            <a:r>
              <a:rPr lang="es-ES_tradnl" dirty="0"/>
              <a:t>: 10.1001/jama.2019.1572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269D518-A9C2-2FBB-F591-F16A38247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20800" y="2935336"/>
            <a:ext cx="3901215" cy="2598270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15260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91222"/>
            <a:ext cx="11529736" cy="8649222"/>
          </a:xfr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4812923" y="865025"/>
            <a:ext cx="4453989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Se pueden consumir de manera segura </a:t>
            </a:r>
            <a:r>
              <a:rPr lang="es-ES" dirty="0">
                <a:solidFill>
                  <a:srgbClr val="C00000"/>
                </a:solidFill>
              </a:rPr>
              <a:t>hasta 12 huevos por semana</a:t>
            </a:r>
            <a:r>
              <a:rPr lang="es-ES" dirty="0"/>
              <a:t>, pero en pacientes con ECV o DT2 establecida acompañado de especial énfasis en un estilo de vida saludable.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30183" y="6211669"/>
            <a:ext cx="868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Geiker</a:t>
            </a:r>
            <a:r>
              <a:rPr lang="es-ES_tradnl" dirty="0">
                <a:solidFill>
                  <a:schemeClr val="bg1"/>
                </a:solidFill>
              </a:rPr>
              <a:t> NRW. </a:t>
            </a:r>
            <a:r>
              <a:rPr lang="es-ES_tradnl" i="1" dirty="0" err="1">
                <a:solidFill>
                  <a:schemeClr val="bg1"/>
                </a:solidFill>
              </a:rPr>
              <a:t>Egg</a:t>
            </a:r>
            <a:r>
              <a:rPr lang="es-ES_tradnl" i="1" dirty="0">
                <a:solidFill>
                  <a:schemeClr val="bg1"/>
                </a:solidFill>
              </a:rPr>
              <a:t> </a:t>
            </a:r>
            <a:r>
              <a:rPr lang="es-ES_tradnl" i="1" dirty="0" err="1">
                <a:solidFill>
                  <a:schemeClr val="bg1"/>
                </a:solidFill>
              </a:rPr>
              <a:t>consumption</a:t>
            </a:r>
            <a:r>
              <a:rPr lang="es-ES_tradnl" i="1" dirty="0">
                <a:solidFill>
                  <a:schemeClr val="bg1"/>
                </a:solidFill>
              </a:rPr>
              <a:t>, cardiovascular </a:t>
            </a:r>
            <a:r>
              <a:rPr lang="es-ES_tradnl" i="1" dirty="0" err="1">
                <a:solidFill>
                  <a:schemeClr val="bg1"/>
                </a:solidFill>
              </a:rPr>
              <a:t>diseases</a:t>
            </a:r>
            <a:r>
              <a:rPr lang="es-ES_tradnl" i="1" dirty="0">
                <a:solidFill>
                  <a:schemeClr val="bg1"/>
                </a:solidFill>
              </a:rPr>
              <a:t> and </a:t>
            </a:r>
            <a:r>
              <a:rPr lang="es-ES_tradnl" i="1" dirty="0" err="1">
                <a:solidFill>
                  <a:schemeClr val="bg1"/>
                </a:solidFill>
              </a:rPr>
              <a:t>type</a:t>
            </a:r>
            <a:r>
              <a:rPr lang="es-ES_tradnl" i="1" dirty="0">
                <a:solidFill>
                  <a:schemeClr val="bg1"/>
                </a:solidFill>
              </a:rPr>
              <a:t> 2 diabetes</a:t>
            </a:r>
            <a:r>
              <a:rPr lang="es-ES_tradnl" dirty="0">
                <a:solidFill>
                  <a:schemeClr val="bg1"/>
                </a:solidFill>
              </a:rPr>
              <a:t>. </a:t>
            </a:r>
            <a:r>
              <a:rPr lang="es-ES_tradnl" dirty="0" err="1">
                <a:solidFill>
                  <a:schemeClr val="bg1"/>
                </a:solidFill>
              </a:rPr>
              <a:t>Eur</a:t>
            </a:r>
            <a:r>
              <a:rPr lang="es-ES_tradnl" dirty="0">
                <a:solidFill>
                  <a:schemeClr val="bg1"/>
                </a:solidFill>
              </a:rPr>
              <a:t> J </a:t>
            </a:r>
            <a:r>
              <a:rPr lang="es-ES_tradnl" dirty="0" err="1">
                <a:solidFill>
                  <a:schemeClr val="bg1"/>
                </a:solidFill>
              </a:rPr>
              <a:t>Clin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Nutr</a:t>
            </a:r>
            <a:r>
              <a:rPr lang="es-ES_tradnl" dirty="0">
                <a:solidFill>
                  <a:schemeClr val="bg1"/>
                </a:solidFill>
              </a:rPr>
              <a:t>. 2018 Jan;72(1):44-56. </a:t>
            </a:r>
            <a:r>
              <a:rPr lang="es-ES_tradnl" dirty="0" err="1">
                <a:solidFill>
                  <a:schemeClr val="bg1"/>
                </a:solidFill>
              </a:rPr>
              <a:t>doi</a:t>
            </a:r>
            <a:r>
              <a:rPr lang="es-ES_tradnl" dirty="0">
                <a:solidFill>
                  <a:schemeClr val="bg1"/>
                </a:solidFill>
              </a:rPr>
              <a:t>: 10.1038/ejcn.2017.153. </a:t>
            </a:r>
            <a:r>
              <a:rPr lang="es-ES_tradnl" dirty="0" err="1">
                <a:solidFill>
                  <a:schemeClr val="bg1"/>
                </a:solidFill>
              </a:rPr>
              <a:t>Epub</a:t>
            </a:r>
            <a:r>
              <a:rPr lang="es-ES_tradnl" dirty="0">
                <a:solidFill>
                  <a:schemeClr val="bg1"/>
                </a:solidFill>
              </a:rPr>
              <a:t> 2017 </a:t>
            </a:r>
            <a:r>
              <a:rPr lang="es-ES_tradnl" dirty="0" err="1">
                <a:solidFill>
                  <a:schemeClr val="bg1"/>
                </a:solidFill>
              </a:rPr>
              <a:t>Sep</a:t>
            </a:r>
            <a:r>
              <a:rPr lang="es-ES_tradnl" dirty="0">
                <a:solidFill>
                  <a:schemeClr val="bg1"/>
                </a:solidFill>
              </a:rPr>
              <a:t> 27. PMID: 28952608</a:t>
            </a:r>
          </a:p>
        </p:txBody>
      </p:sp>
    </p:spTree>
    <p:extLst>
      <p:ext uri="{BB962C8B-B14F-4D97-AF65-F5344CB8AC3E}">
        <p14:creationId xmlns:p14="http://schemas.microsoft.com/office/powerpoint/2010/main" val="1660760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" y="-1816274"/>
            <a:ext cx="11563131" cy="8674274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797468" y="365129"/>
            <a:ext cx="4944123" cy="48837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97500"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s-ES" sz="4000" dirty="0"/>
              <a:t>Posibles mecanismos biológicos </a:t>
            </a:r>
            <a:r>
              <a:rPr lang="es-ES" sz="4000" dirty="0">
                <a:solidFill>
                  <a:srgbClr val="C00000"/>
                </a:solidFill>
              </a:rPr>
              <a:t>protectores</a:t>
            </a:r>
            <a:r>
              <a:rPr lang="es-ES" sz="4000" dirty="0"/>
              <a:t> del consumo </a:t>
            </a:r>
          </a:p>
          <a:p>
            <a:r>
              <a:rPr lang="es-ES" sz="4000" dirty="0"/>
              <a:t>de huevos contra el accidente cerebrovascular.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79" y="-2121060"/>
            <a:ext cx="10453675" cy="8613931"/>
          </a:xfr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3005791" y="1190747"/>
            <a:ext cx="5687273" cy="32590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fontScale="92500" lnSpcReduction="10000"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S" dirty="0"/>
              <a:t>Aumento del HDL derivado de los fosfolípidos de huevo desempeña un papel </a:t>
            </a:r>
            <a:r>
              <a:rPr lang="es-ES" dirty="0" err="1"/>
              <a:t>antiaterosclerosis</a:t>
            </a:r>
            <a:r>
              <a:rPr lang="es-ES" dirty="0"/>
              <a:t> al promover el metabolismo del colesterol.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El péptido de </a:t>
            </a:r>
            <a:r>
              <a:rPr lang="es-ES" dirty="0" err="1"/>
              <a:t>ovotransferrina</a:t>
            </a:r>
            <a:r>
              <a:rPr lang="es-ES" dirty="0"/>
              <a:t> en la clara de huevo tiene un efecto antihipertensivo similar al prevenir la remodelación del músculo liso vascular.</a:t>
            </a:r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244144" y="5846540"/>
            <a:ext cx="898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Tang</a:t>
            </a:r>
            <a:r>
              <a:rPr lang="es-ES_tradnl" dirty="0">
                <a:solidFill>
                  <a:schemeClr val="bg1"/>
                </a:solidFill>
              </a:rPr>
              <a:t>, Hui et al. “</a:t>
            </a:r>
            <a:r>
              <a:rPr lang="es-ES_tradnl" dirty="0" err="1">
                <a:solidFill>
                  <a:schemeClr val="bg1"/>
                </a:solidFill>
              </a:rPr>
              <a:t>Egg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Consumption</a:t>
            </a:r>
            <a:r>
              <a:rPr lang="es-ES_tradnl" dirty="0">
                <a:solidFill>
                  <a:schemeClr val="bg1"/>
                </a:solidFill>
              </a:rPr>
              <a:t> and </a:t>
            </a:r>
            <a:r>
              <a:rPr lang="es-ES_tradnl" dirty="0" err="1">
                <a:solidFill>
                  <a:schemeClr val="bg1"/>
                </a:solidFill>
              </a:rPr>
              <a:t>Stroke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Risk</a:t>
            </a:r>
            <a:r>
              <a:rPr lang="es-ES_tradnl" dirty="0">
                <a:solidFill>
                  <a:schemeClr val="bg1"/>
                </a:solidFill>
              </a:rPr>
              <a:t>: A </a:t>
            </a:r>
            <a:r>
              <a:rPr lang="es-ES_tradnl" dirty="0" err="1">
                <a:solidFill>
                  <a:schemeClr val="bg1"/>
                </a:solidFill>
              </a:rPr>
              <a:t>Systematic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Review</a:t>
            </a:r>
            <a:r>
              <a:rPr lang="es-ES_tradnl" dirty="0">
                <a:solidFill>
                  <a:schemeClr val="bg1"/>
                </a:solidFill>
              </a:rPr>
              <a:t> and </a:t>
            </a:r>
            <a:r>
              <a:rPr lang="es-ES_tradnl" dirty="0" err="1">
                <a:solidFill>
                  <a:schemeClr val="bg1"/>
                </a:solidFill>
              </a:rPr>
              <a:t>Dose</a:t>
            </a:r>
            <a:r>
              <a:rPr lang="es-ES_tradnl" dirty="0">
                <a:solidFill>
                  <a:schemeClr val="bg1"/>
                </a:solidFill>
              </a:rPr>
              <a:t>-Response Meta-</a:t>
            </a:r>
            <a:r>
              <a:rPr lang="es-ES_tradnl" dirty="0" err="1">
                <a:solidFill>
                  <a:schemeClr val="bg1"/>
                </a:solidFill>
              </a:rPr>
              <a:t>Analysis</a:t>
            </a:r>
            <a:r>
              <a:rPr lang="es-ES_tradnl" dirty="0">
                <a:solidFill>
                  <a:schemeClr val="bg1"/>
                </a:solidFill>
              </a:rPr>
              <a:t> of </a:t>
            </a:r>
            <a:r>
              <a:rPr lang="es-ES_tradnl" dirty="0" err="1">
                <a:solidFill>
                  <a:schemeClr val="bg1"/>
                </a:solidFill>
              </a:rPr>
              <a:t>Prospective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Studies</a:t>
            </a:r>
            <a:r>
              <a:rPr lang="es-ES_tradnl" dirty="0">
                <a:solidFill>
                  <a:schemeClr val="bg1"/>
                </a:solidFill>
              </a:rPr>
              <a:t>.” </a:t>
            </a:r>
            <a:r>
              <a:rPr lang="es-ES_tradnl" i="1" dirty="0" err="1">
                <a:solidFill>
                  <a:schemeClr val="bg1"/>
                </a:solidFill>
              </a:rPr>
              <a:t>Frontiers</a:t>
            </a:r>
            <a:r>
              <a:rPr lang="es-ES_tradnl" i="1" dirty="0">
                <a:solidFill>
                  <a:schemeClr val="bg1"/>
                </a:solidFill>
              </a:rPr>
              <a:t> in </a:t>
            </a:r>
            <a:r>
              <a:rPr lang="es-ES_tradnl" i="1" dirty="0" err="1">
                <a:solidFill>
                  <a:schemeClr val="bg1"/>
                </a:solidFill>
              </a:rPr>
              <a:t>Nutrition</a:t>
            </a:r>
            <a:r>
              <a:rPr lang="es-ES_tradnl" dirty="0">
                <a:solidFill>
                  <a:schemeClr val="bg1"/>
                </a:solidFill>
              </a:rPr>
              <a:t> vol. 7 153. 8 Sep. 2020.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86361A-B24B-C558-D988-2D4B987CE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233" y="948805"/>
            <a:ext cx="7886700" cy="4351336"/>
          </a:xfrm>
        </p:spPr>
        <p:txBody>
          <a:bodyPr/>
          <a:lstStyle/>
          <a:p>
            <a:r>
              <a:rPr lang="es-ES" sz="2800" dirty="0"/>
              <a:t>Los huevos también son ricos en luteína y zeaxantina, que tienen efectos </a:t>
            </a:r>
            <a:r>
              <a:rPr lang="es-ES" sz="2800" dirty="0">
                <a:solidFill>
                  <a:srgbClr val="C00000"/>
                </a:solidFill>
              </a:rPr>
              <a:t>antioxidantes </a:t>
            </a:r>
            <a:r>
              <a:rPr lang="es-ES" sz="2800" dirty="0"/>
              <a:t>y 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antiinflamatorios</a:t>
            </a:r>
            <a:r>
              <a:rPr lang="es-ES" sz="2800" dirty="0"/>
              <a:t>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F3564C-AE7D-A0E2-F314-A337AF8DA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1523" y="2251006"/>
            <a:ext cx="8880954" cy="46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65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8B8D3EE-F63D-0954-A1F8-740A0E318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9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28650" y="914400"/>
            <a:ext cx="2866641" cy="5262563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 fontScale="92500"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4.- Reduce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los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niveles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de </a:t>
            </a:r>
            <a:r>
              <a:rPr lang="en-US" sz="320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homocisteína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una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molécula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muy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agresiva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para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el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endotelio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arterial,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responsable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de la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predisposición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a la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ateroesclerosis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3200" dirty="0" err="1">
                <a:solidFill>
                  <a:schemeClr val="tx1"/>
                </a:solidFill>
                <a:latin typeface="+mn-lt"/>
              </a:rPr>
              <a:t>trombosis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75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984957-30F6-9A7D-D7D5-884DE983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5" y="4440602"/>
            <a:ext cx="8327578" cy="164592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MX" sz="2300" dirty="0">
                <a:solidFill>
                  <a:schemeClr val="bg1"/>
                </a:solidFill>
              </a:rPr>
              <a:t>LA MALA ALIMENTACIÓN Y EL ESTRÉS NOS ESTÁN HACIENDO ENVEJECER PREMATURAMENTE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9DE8E5F8-EDF7-AE6F-29CF-CD3CBE5DF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149" r="25814" b="1"/>
          <a:stretch/>
        </p:blipFill>
        <p:spPr>
          <a:xfrm>
            <a:off x="20" y="-6"/>
            <a:ext cx="2948920" cy="4005072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98C9B22-8D1F-F71C-204B-BD3CEB9E2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168" r="16204" b="3"/>
          <a:stretch/>
        </p:blipFill>
        <p:spPr>
          <a:xfrm>
            <a:off x="3097530" y="6"/>
            <a:ext cx="2948940" cy="4005071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3127E110-3068-C7F3-9B93-709854C09D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870" r="8478" b="3"/>
          <a:stretch/>
        </p:blipFill>
        <p:spPr>
          <a:xfrm>
            <a:off x="6513534" y="432531"/>
            <a:ext cx="2630466" cy="357254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66010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4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B86118F-B225-A60B-F658-3B34046FE1A3}"/>
              </a:ext>
            </a:extLst>
          </p:cNvPr>
          <p:cNvSpPr/>
          <p:nvPr/>
        </p:nvSpPr>
        <p:spPr>
          <a:xfrm>
            <a:off x="125260" y="350729"/>
            <a:ext cx="8918532" cy="36325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8000">
                <a:schemeClr val="accent1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13763" y="1430763"/>
            <a:ext cx="2832312" cy="2184518"/>
          </a:xfrm>
        </p:spPr>
        <p:txBody>
          <a:bodyPr vert="horz" wrap="square" lIns="68580" tIns="34290" rIns="68580" bIns="34290" rtlCol="0" anchor="b" anchorCtr="0" compatLnSpc="1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Con el paso de la </a:t>
            </a:r>
            <a:r>
              <a:rPr lang="en-US" sz="2400" dirty="0" err="1"/>
              <a:t>edad</a:t>
            </a:r>
            <a:r>
              <a:rPr lang="en-US" sz="2400" dirty="0"/>
              <a:t> la </a:t>
            </a:r>
            <a:r>
              <a:rPr lang="en-US" sz="2400" dirty="0" err="1"/>
              <a:t>utilización</a:t>
            </a:r>
            <a:r>
              <a:rPr lang="en-US" sz="2400" dirty="0"/>
              <a:t> de los </a:t>
            </a:r>
            <a:r>
              <a:rPr lang="en-US" sz="2400" dirty="0" err="1"/>
              <a:t>recursos</a:t>
            </a:r>
            <a:r>
              <a:rPr lang="en-US" sz="2400" dirty="0"/>
              <a:t> se </a:t>
            </a:r>
            <a:r>
              <a:rPr lang="en-US" sz="2400" dirty="0" err="1"/>
              <a:t>modifica</a:t>
            </a:r>
            <a:r>
              <a:rPr lang="en-US" sz="2400" dirty="0"/>
              <a:t>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8F14FCE-E25F-F14C-A102-AEF9A3090456}"/>
              </a:ext>
            </a:extLst>
          </p:cNvPr>
          <p:cNvSpPr txBox="1">
            <a:spLocks/>
          </p:cNvSpPr>
          <p:nvPr/>
        </p:nvSpPr>
        <p:spPr>
          <a:xfrm>
            <a:off x="5868144" y="3956269"/>
            <a:ext cx="2832312" cy="2184518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br>
              <a:rPr lang="en-US" sz="1600" dirty="0"/>
            </a:br>
            <a:r>
              <a:rPr lang="en-US" sz="2800" dirty="0" err="1">
                <a:solidFill>
                  <a:srgbClr val="C00000"/>
                </a:solidFill>
              </a:rPr>
              <a:t>Necesitamos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nutrirnos</a:t>
            </a:r>
            <a:r>
              <a:rPr lang="en-US" sz="2800" dirty="0">
                <a:solidFill>
                  <a:srgbClr val="C00000"/>
                </a:solidFill>
              </a:rPr>
              <a:t> de </a:t>
            </a:r>
            <a:r>
              <a:rPr lang="en-US" sz="2800" dirty="0" err="1">
                <a:solidFill>
                  <a:srgbClr val="C00000"/>
                </a:solidFill>
              </a:rPr>
              <a:t>acuerdo</a:t>
            </a:r>
            <a:r>
              <a:rPr lang="en-US" sz="2800" dirty="0">
                <a:solidFill>
                  <a:srgbClr val="C00000"/>
                </a:solidFill>
              </a:rPr>
              <a:t> a </a:t>
            </a:r>
            <a:r>
              <a:rPr lang="en-US" sz="2800" dirty="0" err="1">
                <a:solidFill>
                  <a:srgbClr val="C00000"/>
                </a:solidFill>
              </a:rPr>
              <a:t>nuestra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condición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ahora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más</a:t>
            </a:r>
            <a:r>
              <a:rPr lang="en-US" sz="2800" dirty="0">
                <a:solidFill>
                  <a:srgbClr val="C00000"/>
                </a:solidFill>
              </a:rPr>
              <a:t> que </a:t>
            </a:r>
            <a:r>
              <a:rPr lang="en-US" sz="2800" dirty="0" err="1">
                <a:solidFill>
                  <a:srgbClr val="C00000"/>
                </a:solidFill>
              </a:rPr>
              <a:t>nunca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br>
              <a:rPr lang="en-US" sz="1575" dirty="0">
                <a:solidFill>
                  <a:srgbClr val="C00000"/>
                </a:solidFill>
              </a:rPr>
            </a:br>
            <a:endParaRPr lang="en-US" sz="1575" dirty="0">
              <a:solidFill>
                <a:srgbClr val="C00000"/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EE0E842-7F5A-D785-4938-19CAEE5ED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9" y="1592773"/>
            <a:ext cx="5697265" cy="40450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62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es-ES" sz="3500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r>
              <a:rPr lang="es-ES" sz="3500" b="1" dirty="0">
                <a:solidFill>
                  <a:schemeClr val="accent5">
                    <a:lumMod val="75000"/>
                  </a:schemeClr>
                </a:solidFill>
              </a:rPr>
              <a:t>COLINA</a:t>
            </a:r>
            <a:endParaRPr lang="es-ES_tradnl" sz="35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9491" y="2571545"/>
            <a:ext cx="4914277" cy="3563159"/>
          </a:xfrm>
        </p:spPr>
        <p:txBody>
          <a:bodyPr>
            <a:normAutofit/>
          </a:bodyPr>
          <a:lstStyle/>
          <a:p>
            <a:r>
              <a:rPr lang="es-ES" sz="1800" dirty="0"/>
              <a:t>Se encuentra en la yema del huevo</a:t>
            </a:r>
          </a:p>
          <a:p>
            <a:r>
              <a:rPr lang="es-ES" sz="1800" dirty="0"/>
              <a:t>Es parte del Complejo B</a:t>
            </a:r>
          </a:p>
          <a:p>
            <a:r>
              <a:rPr lang="es-ES" sz="1800" dirty="0"/>
              <a:t>Construcción de las membranas celulares.</a:t>
            </a:r>
          </a:p>
          <a:p>
            <a:r>
              <a:rPr lang="es-ES" sz="1800" dirty="0"/>
              <a:t>Previene Alzheimer</a:t>
            </a:r>
          </a:p>
          <a:p>
            <a:r>
              <a:rPr lang="es-ES" sz="1800" dirty="0"/>
              <a:t>Favorece la función cognitiva</a:t>
            </a:r>
          </a:p>
          <a:p>
            <a:r>
              <a:rPr lang="es-ES" sz="1800" dirty="0"/>
              <a:t>Protector hepático.</a:t>
            </a:r>
          </a:p>
          <a:p>
            <a:r>
              <a:rPr lang="es-ES" sz="1800" dirty="0"/>
              <a:t>Mejora el rendimiento deportivo.</a:t>
            </a:r>
          </a:p>
          <a:p>
            <a:r>
              <a:rPr lang="es-ES" sz="1800" dirty="0"/>
              <a:t>R</a:t>
            </a:r>
            <a:r>
              <a:rPr lang="es-ES" sz="1800" b="1" dirty="0"/>
              <a:t>educe significativamente el riesgo de cáncer de mama</a:t>
            </a:r>
            <a:endParaRPr lang="es-ES_tradnl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0" r="13570" b="-2"/>
          <a:stretch/>
        </p:blipFill>
        <p:spPr>
          <a:xfrm>
            <a:off x="5523978" y="2492376"/>
            <a:ext cx="2743200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591662" y="517212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s-ES_tradnl" dirty="0">
                <a:solidFill>
                  <a:srgbClr val="C00000"/>
                </a:solidFill>
                <a:latin typeface="Century" charset="0"/>
                <a:ea typeface="Century" charset="0"/>
                <a:cs typeface="Century" charset="0"/>
              </a:rPr>
              <a:t>ENFERMEDAD CARDIOVASCULAR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65638" y="1721264"/>
            <a:ext cx="7507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" charset="0"/>
                <a:ea typeface="Century" charset="0"/>
                <a:cs typeface="Century" charset="0"/>
              </a:rPr>
              <a:t>Principal causa de muerte en el mundo. </a:t>
            </a:r>
          </a:p>
          <a:p>
            <a:endParaRPr lang="es-ES_tradnl" sz="28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E01911A-D64E-D822-6FEE-1987E4F0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90" y="2105985"/>
            <a:ext cx="6681819" cy="449311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92407D9-208E-DE3C-E912-A58C713C8977}"/>
              </a:ext>
            </a:extLst>
          </p:cNvPr>
          <p:cNvSpPr txBox="1"/>
          <p:nvPr/>
        </p:nvSpPr>
        <p:spPr>
          <a:xfrm>
            <a:off x="413359" y="6091266"/>
            <a:ext cx="8730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0" i="0" dirty="0">
                <a:solidFill>
                  <a:srgbClr val="455F7C"/>
                </a:solidFill>
                <a:effectLst/>
                <a:latin typeface="Open Sans" panose="020B0606030504020204" pitchFamily="34" charset="0"/>
              </a:rPr>
              <a:t>En 2019, según la Organización Mundial de Salud, la principal causa de muerte a nivel mundial fueron las cardiopatías isquémicas. Se produjeron prácticamente nueve millones de fallecimientos por esta causa. Los accidentes cerebrovasculares, por su parte, provocaron la muerte de 6,2 millones de personas.</a:t>
            </a:r>
            <a:endParaRPr lang="es-MX" sz="11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E65692E-7860-3630-6FFB-45FAE19C9594}"/>
              </a:ext>
            </a:extLst>
          </p:cNvPr>
          <p:cNvSpPr/>
          <p:nvPr/>
        </p:nvSpPr>
        <p:spPr>
          <a:xfrm>
            <a:off x="3469711" y="2392471"/>
            <a:ext cx="3858016" cy="221345"/>
          </a:xfrm>
          <a:prstGeom prst="rect">
            <a:avLst/>
          </a:prstGeom>
          <a:solidFill>
            <a:srgbClr val="3352D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r="1870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546" y="4185749"/>
            <a:ext cx="6949328" cy="62283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s-ES_tradnl" sz="3100" dirty="0">
                <a:solidFill>
                  <a:schemeClr val="tx1"/>
                </a:solidFill>
              </a:rPr>
              <a:t>¿COMO INCORPORAR LA COLINA?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547" y="4856921"/>
            <a:ext cx="7173771" cy="124924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La ingesta diaria recomendada de colina es de 550 mg al día. </a:t>
            </a:r>
          </a:p>
          <a:p>
            <a:r>
              <a:rPr lang="es-ES" sz="2400" dirty="0">
                <a:solidFill>
                  <a:schemeClr val="tx1"/>
                </a:solidFill>
              </a:rPr>
              <a:t>Esto equivale a 2 huevos enteros al día.</a:t>
            </a:r>
          </a:p>
          <a:p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535583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r="2107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4B6A6F-29C6-F16A-7E5B-B179B0AC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4476" b="1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 fontScale="90000"/>
          </a:bodyPr>
          <a:lstStyle/>
          <a:p>
            <a:r>
              <a:rPr lang="es-ES_tradnl" sz="3200" b="1" dirty="0">
                <a:solidFill>
                  <a:srgbClr val="C00000"/>
                </a:solidFill>
              </a:rPr>
              <a:t>HUEVO</a:t>
            </a:r>
            <a:br>
              <a:rPr lang="es-ES_tradnl" sz="3200" b="1" dirty="0">
                <a:solidFill>
                  <a:srgbClr val="C00000"/>
                </a:solidFill>
              </a:rPr>
            </a:br>
            <a:r>
              <a:rPr lang="es-ES_tradnl" sz="2800" dirty="0">
                <a:solidFill>
                  <a:srgbClr val="C00000"/>
                </a:solidFill>
              </a:rPr>
              <a:t>Aliado para el peso saludable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r>
              <a:rPr lang="es-ES" sz="2400" b="1" dirty="0"/>
              <a:t>Mitiga la sensación de hambre por más tiempo.</a:t>
            </a:r>
            <a:r>
              <a:rPr lang="es-ES" sz="2400" dirty="0"/>
              <a:t> </a:t>
            </a:r>
          </a:p>
          <a:p>
            <a:r>
              <a:rPr lang="es-ES" sz="2400" dirty="0"/>
              <a:t>Las personas que desayunan huevos, tienen menos hambre a la hora del almuerzo, que aquellas que inician sus días consumiendo pan o cereal.</a:t>
            </a:r>
            <a:endParaRPr lang="es-ES_tradn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592860-F474-B68B-F40A-1C310A550888}"/>
              </a:ext>
            </a:extLst>
          </p:cNvPr>
          <p:cNvSpPr txBox="1"/>
          <p:nvPr/>
        </p:nvSpPr>
        <p:spPr>
          <a:xfrm>
            <a:off x="8593849" y="6657945"/>
            <a:ext cx="55015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 dirty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BY-SA-NC</a:t>
            </a:r>
            <a:endParaRPr lang="es-MX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2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r="22038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48707" y="538619"/>
            <a:ext cx="2866642" cy="5638344"/>
          </a:xfrm>
        </p:spPr>
        <p:txBody>
          <a:bodyPr>
            <a:noAutofit/>
          </a:bodyPr>
          <a:lstStyle/>
          <a:p>
            <a:r>
              <a:rPr lang="es-ES" sz="2600" dirty="0"/>
              <a:t>Nos ayudan a conseguir unos </a:t>
            </a:r>
            <a:r>
              <a:rPr lang="es-ES" sz="2600" dirty="0">
                <a:solidFill>
                  <a:srgbClr val="C00000"/>
                </a:solidFill>
              </a:rPr>
              <a:t>músculos más grandes y sanos</a:t>
            </a:r>
            <a:r>
              <a:rPr lang="es-ES" sz="2600" dirty="0"/>
              <a:t>, ya que intervienen directamente en la </a:t>
            </a:r>
            <a:r>
              <a:rPr lang="es-ES" sz="2600" dirty="0">
                <a:solidFill>
                  <a:srgbClr val="C00000"/>
                </a:solidFill>
              </a:rPr>
              <a:t>construcción</a:t>
            </a:r>
            <a:r>
              <a:rPr lang="es-ES" sz="2600" dirty="0"/>
              <a:t> de fibras musculares.</a:t>
            </a:r>
          </a:p>
          <a:p>
            <a:r>
              <a:rPr lang="es-ES" sz="2600" dirty="0"/>
              <a:t>Favorece el </a:t>
            </a:r>
            <a:r>
              <a:rPr lang="es-ES" sz="2600" dirty="0" err="1">
                <a:solidFill>
                  <a:srgbClr val="C00000"/>
                </a:solidFill>
              </a:rPr>
              <a:t>remodelamiento</a:t>
            </a:r>
            <a:r>
              <a:rPr lang="es-ES" sz="2600" dirty="0">
                <a:solidFill>
                  <a:srgbClr val="C00000"/>
                </a:solidFill>
              </a:rPr>
              <a:t> óseo</a:t>
            </a:r>
            <a:r>
              <a:rPr lang="es-ES" sz="2600" dirty="0"/>
              <a:t>.</a:t>
            </a:r>
          </a:p>
          <a:p>
            <a:r>
              <a:rPr lang="es-ES" sz="2600" dirty="0"/>
              <a:t>Siempre debe consumirse cocinado.</a:t>
            </a:r>
            <a:endParaRPr lang="es-ES_tradnl" sz="2600" dirty="0"/>
          </a:p>
        </p:txBody>
      </p:sp>
    </p:spTree>
    <p:extLst>
      <p:ext uri="{BB962C8B-B14F-4D97-AF65-F5344CB8AC3E}">
        <p14:creationId xmlns:p14="http://schemas.microsoft.com/office/powerpoint/2010/main" val="17011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704398"/>
            <a:ext cx="7886700" cy="4351336"/>
          </a:xfrm>
        </p:spPr>
        <p:txBody>
          <a:bodyPr/>
          <a:lstStyle/>
          <a:p>
            <a:r>
              <a:rPr lang="es-ES" dirty="0"/>
              <a:t>Los huevos contienen vitaminas A y E, que son esenciales en el </a:t>
            </a:r>
            <a:r>
              <a:rPr lang="es-ES" dirty="0">
                <a:highlight>
                  <a:srgbClr val="FFFF00"/>
                </a:highlight>
              </a:rPr>
              <a:t>anti-envejecimiento</a:t>
            </a:r>
            <a:r>
              <a:rPr lang="es-ES" dirty="0"/>
              <a:t> y ayudan a combatir el acné (especialmente vitamina A).</a:t>
            </a:r>
          </a:p>
          <a:p>
            <a:r>
              <a:rPr lang="es-ES" dirty="0"/>
              <a:t>Ácidos grasos favorecen la epidermis hidratándola desde adentro.</a:t>
            </a:r>
          </a:p>
          <a:p>
            <a:r>
              <a:rPr lang="es-ES_tradnl" dirty="0"/>
              <a:t>Mejoran la salud visual, protegen la degeneración  macular.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29" y="3855357"/>
            <a:ext cx="3619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rgbClr val="C00000"/>
                </a:solidFill>
              </a:rPr>
              <a:t>CONCLUSIÓN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El consumo de </a:t>
            </a:r>
            <a:r>
              <a:rPr lang="es-ES" sz="2400" b="1" dirty="0"/>
              <a:t>7 a 12 huevos </a:t>
            </a:r>
            <a:r>
              <a:rPr lang="es-ES" sz="2400" dirty="0"/>
              <a:t>por semana.</a:t>
            </a:r>
          </a:p>
          <a:p>
            <a:r>
              <a:rPr lang="es-ES" sz="2400" dirty="0"/>
              <a:t>Es una recomendación útil para la prevención de enfermedades cardiovasculares y la prevención del envejecimiento prematuro</a:t>
            </a:r>
            <a:endParaRPr lang="es-ES_tradnl" sz="2400" dirty="0"/>
          </a:p>
          <a:p>
            <a:endParaRPr lang="es-ES_tradnl" dirty="0"/>
          </a:p>
        </p:txBody>
      </p:sp>
      <p:pic>
        <p:nvPicPr>
          <p:cNvPr id="7" name="Marcador de imagen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3" r="23093"/>
          <a:stretch>
            <a:fillRect/>
          </a:stretch>
        </p:blipFill>
        <p:spPr>
          <a:xfrm>
            <a:off x="3887388" y="1175657"/>
            <a:ext cx="4450357" cy="4685389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33" b="12432"/>
          <a:stretch/>
        </p:blipFill>
        <p:spPr>
          <a:xfrm>
            <a:off x="629838" y="281998"/>
            <a:ext cx="1292572" cy="12112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20045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4" y="4716467"/>
            <a:ext cx="1417896" cy="19917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36723" r="8053" b="21565"/>
          <a:stretch/>
        </p:blipFill>
        <p:spPr>
          <a:xfrm>
            <a:off x="3057308" y="4976137"/>
            <a:ext cx="4547934" cy="720261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7CD737B-0C2B-C155-D841-93C882519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7333" y="365129"/>
            <a:ext cx="7988017" cy="4420037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0110F96-63EA-27B2-88BB-9D99444BE452}"/>
              </a:ext>
            </a:extLst>
          </p:cNvPr>
          <p:cNvSpPr txBox="1"/>
          <p:nvPr/>
        </p:nvSpPr>
        <p:spPr>
          <a:xfrm>
            <a:off x="5848213" y="3429000"/>
            <a:ext cx="358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Saludos desde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AE20AAF-183D-BFE4-6188-AA85D579A9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5" t="6016" r="35757" b="41724"/>
          <a:stretch/>
        </p:blipFill>
        <p:spPr>
          <a:xfrm>
            <a:off x="2568793" y="5887369"/>
            <a:ext cx="752553" cy="720261"/>
          </a:xfrm>
          <a:prstGeom prst="round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250ABEE-9FC5-48E1-1486-355CFBD5A30B}"/>
              </a:ext>
            </a:extLst>
          </p:cNvPr>
          <p:cNvSpPr txBox="1"/>
          <p:nvPr/>
        </p:nvSpPr>
        <p:spPr>
          <a:xfrm>
            <a:off x="3321346" y="6062833"/>
            <a:ext cx="266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Bangla MN" pitchFamily="2" charset="0"/>
                <a:cs typeface="Bangla MN" pitchFamily="2" charset="0"/>
              </a:rPr>
              <a:t>@dra.alegriadavalos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9" y="338594"/>
            <a:ext cx="4179527" cy="31713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06" y="3484713"/>
            <a:ext cx="4264653" cy="31984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17" y="-15364"/>
            <a:ext cx="3079926" cy="403440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174506" y="376515"/>
            <a:ext cx="227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Enfermedad coronaria</a:t>
            </a:r>
          </a:p>
        </p:txBody>
      </p:sp>
    </p:spTree>
    <p:extLst>
      <p:ext uri="{BB962C8B-B14F-4D97-AF65-F5344CB8AC3E}">
        <p14:creationId xmlns:p14="http://schemas.microsoft.com/office/powerpoint/2010/main" val="6889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61FFC-533C-9284-1655-901498D9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C00000"/>
                </a:solidFill>
              </a:rPr>
              <a:t>¿Quién es el culpable?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B97FA8E-B4EA-3815-63A5-715B8BF18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1" y="1825625"/>
            <a:ext cx="7631077" cy="4351338"/>
          </a:xfr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7E3681BF-E5EA-79D0-C4CE-A861E4681CA1}"/>
              </a:ext>
            </a:extLst>
          </p:cNvPr>
          <p:cNvSpPr/>
          <p:nvPr/>
        </p:nvSpPr>
        <p:spPr>
          <a:xfrm>
            <a:off x="3807912" y="3475200"/>
            <a:ext cx="1139869" cy="11594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srgbClr val="C00000"/>
                </a:solidFill>
              </a:rPr>
              <a:t>Inflamación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ABF8490-7583-45DD-69FB-30DAE8130CC3}"/>
              </a:ext>
            </a:extLst>
          </p:cNvPr>
          <p:cNvSpPr/>
          <p:nvPr/>
        </p:nvSpPr>
        <p:spPr>
          <a:xfrm>
            <a:off x="4133589" y="1825625"/>
            <a:ext cx="1039660" cy="145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F468246-2883-96A9-4E6E-814988E605E6}"/>
              </a:ext>
            </a:extLst>
          </p:cNvPr>
          <p:cNvSpPr/>
          <p:nvPr/>
        </p:nvSpPr>
        <p:spPr>
          <a:xfrm>
            <a:off x="5075129" y="1326672"/>
            <a:ext cx="1039660" cy="132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B3F2001-E966-831A-DCF8-E67993919A7A}"/>
              </a:ext>
            </a:extLst>
          </p:cNvPr>
          <p:cNvSpPr/>
          <p:nvPr/>
        </p:nvSpPr>
        <p:spPr>
          <a:xfrm>
            <a:off x="6260563" y="1690687"/>
            <a:ext cx="1039660" cy="96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A22DDF8-E4F0-2218-21E2-18FB6FC0F3AC}"/>
              </a:ext>
            </a:extLst>
          </p:cNvPr>
          <p:cNvSpPr/>
          <p:nvPr/>
        </p:nvSpPr>
        <p:spPr>
          <a:xfrm>
            <a:off x="7056329" y="2171458"/>
            <a:ext cx="906412" cy="96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07BEB1-E90E-E1EE-3943-2EF5C7B0D58C}"/>
              </a:ext>
            </a:extLst>
          </p:cNvPr>
          <p:cNvSpPr/>
          <p:nvPr/>
        </p:nvSpPr>
        <p:spPr>
          <a:xfrm>
            <a:off x="7300222" y="3396912"/>
            <a:ext cx="1215127" cy="78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4305CBE-39E1-F90A-04C6-034FB367E0B2}"/>
              </a:ext>
            </a:extLst>
          </p:cNvPr>
          <p:cNvSpPr/>
          <p:nvPr/>
        </p:nvSpPr>
        <p:spPr>
          <a:xfrm>
            <a:off x="7172411" y="4449963"/>
            <a:ext cx="1215127" cy="96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62CCDC8-FB85-B4A3-DBE2-4848CFA0D1A8}"/>
              </a:ext>
            </a:extLst>
          </p:cNvPr>
          <p:cNvSpPr/>
          <p:nvPr/>
        </p:nvSpPr>
        <p:spPr>
          <a:xfrm>
            <a:off x="6172829" y="5103136"/>
            <a:ext cx="1215127" cy="78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0C118CA-8051-6B36-670C-0EF9192E50F3}"/>
              </a:ext>
            </a:extLst>
          </p:cNvPr>
          <p:cNvSpPr/>
          <p:nvPr/>
        </p:nvSpPr>
        <p:spPr>
          <a:xfrm>
            <a:off x="4947781" y="5136758"/>
            <a:ext cx="1215127" cy="78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B7F347A-8C15-691F-920B-EE3DF8FDA323}"/>
              </a:ext>
            </a:extLst>
          </p:cNvPr>
          <p:cNvSpPr txBox="1"/>
          <p:nvPr/>
        </p:nvSpPr>
        <p:spPr>
          <a:xfrm>
            <a:off x="343190" y="6202296"/>
            <a:ext cx="845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0" i="0" dirty="0">
                <a:solidFill>
                  <a:srgbClr val="222222"/>
                </a:solidFill>
                <a:effectLst/>
                <a:latin typeface="-apple-system"/>
              </a:rPr>
              <a:t>Furman, D., Campisi, J., Verdin, E. </a:t>
            </a:r>
            <a:r>
              <a:rPr lang="es-MX" sz="12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s-MX" sz="1200" b="0" i="0" dirty="0">
                <a:solidFill>
                  <a:srgbClr val="222222"/>
                </a:solidFill>
                <a:effectLst/>
                <a:latin typeface="-apple-system"/>
              </a:rPr>
              <a:t> Chronic inflammation in the etiology of disease across the life span. </a:t>
            </a:r>
            <a:r>
              <a:rPr lang="es-MX" sz="1200" b="0" i="1" dirty="0">
                <a:solidFill>
                  <a:srgbClr val="222222"/>
                </a:solidFill>
                <a:effectLst/>
                <a:latin typeface="-apple-system"/>
              </a:rPr>
              <a:t>Nat Med</a:t>
            </a:r>
            <a:r>
              <a:rPr lang="es-MX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s-MX" sz="1200" b="1" i="0" dirty="0">
                <a:solidFill>
                  <a:srgbClr val="222222"/>
                </a:solidFill>
                <a:effectLst/>
                <a:latin typeface="-apple-system"/>
              </a:rPr>
              <a:t>25</a:t>
            </a:r>
            <a:r>
              <a:rPr lang="es-MX" sz="1200" b="0" i="0" dirty="0">
                <a:solidFill>
                  <a:srgbClr val="222222"/>
                </a:solidFill>
                <a:effectLst/>
                <a:latin typeface="-apple-system"/>
              </a:rPr>
              <a:t>, 1822–1832 (2019). https://doi.org/10.1038/s41591-019-0675-0</a:t>
            </a:r>
            <a:endParaRPr lang="es-MX" sz="1200" dirty="0"/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C5EA60D7-ACB0-4AD4-6981-3515CEBDC354}"/>
              </a:ext>
            </a:extLst>
          </p:cNvPr>
          <p:cNvSpPr/>
          <p:nvPr/>
        </p:nvSpPr>
        <p:spPr>
          <a:xfrm>
            <a:off x="343190" y="1916482"/>
            <a:ext cx="696470" cy="4285814"/>
          </a:xfrm>
          <a:prstGeom prst="leftBrace">
            <a:avLst/>
          </a:prstGeom>
          <a:ln w="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596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1" animBg="1"/>
      <p:bldP spid="13" grpId="2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9233F6B-5A4D-60DD-184F-3838FF1B5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7" y="212942"/>
            <a:ext cx="7207957" cy="6644286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5AE7514-9CB4-6864-31C2-2F02376EE9AB}"/>
              </a:ext>
            </a:extLst>
          </p:cNvPr>
          <p:cNvSpPr txBox="1"/>
          <p:nvPr/>
        </p:nvSpPr>
        <p:spPr>
          <a:xfrm>
            <a:off x="2292263" y="1277654"/>
            <a:ext cx="559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Nos estamos inflamando !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5736B9-BAD9-7EAB-C133-40F44C9704FE}"/>
              </a:ext>
            </a:extLst>
          </p:cNvPr>
          <p:cNvSpPr/>
          <p:nvPr/>
        </p:nvSpPr>
        <p:spPr>
          <a:xfrm rot="2516753">
            <a:off x="3015819" y="4841647"/>
            <a:ext cx="191556" cy="1795331"/>
          </a:xfrm>
          <a:prstGeom prst="rect">
            <a:avLst/>
          </a:prstGeom>
          <a:solidFill>
            <a:srgbClr val="842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9562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 shadeToTitle="1">
        <a:pattFill prst="pct8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226" r="5740" b="1674"/>
          <a:stretch/>
        </p:blipFill>
        <p:spPr>
          <a:xfrm>
            <a:off x="6068790" y="276613"/>
            <a:ext cx="2536591" cy="2332226"/>
          </a:xfrm>
          <a:prstGeom prst="rect">
            <a:avLst/>
          </a:prstGeom>
        </p:spPr>
      </p:pic>
      <p:sp>
        <p:nvSpPr>
          <p:cNvPr id="5" name="Marcador de contenido 3"/>
          <p:cNvSpPr txBox="1">
            <a:spLocks/>
          </p:cNvSpPr>
          <p:nvPr/>
        </p:nvSpPr>
        <p:spPr>
          <a:xfrm>
            <a:off x="628650" y="1555669"/>
            <a:ext cx="4466606" cy="13300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>
                <a:solidFill>
                  <a:schemeClr val="bg1"/>
                </a:solidFill>
                <a:latin typeface="Century" charset="0"/>
                <a:ea typeface="Century" charset="0"/>
                <a:cs typeface="Century" charset="0"/>
              </a:rPr>
              <a:t>Aumento de LDL y niveles bajos de HD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628650" y="544374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s-ES_tradnl" dirty="0" err="1">
                <a:solidFill>
                  <a:srgbClr val="FFC000"/>
                </a:solidFill>
                <a:latin typeface="Arial" panose="020B0604020202020204" pitchFamily="34" charset="0"/>
                <a:ea typeface="Century" charset="0"/>
                <a:cs typeface="Arial" panose="020B0604020202020204" pitchFamily="34" charset="0"/>
              </a:rPr>
              <a:t>Dislipidemia</a:t>
            </a:r>
            <a:r>
              <a:rPr lang="es-ES_tradnl" dirty="0">
                <a:solidFill>
                  <a:srgbClr val="FFC000"/>
                </a:solidFill>
                <a:latin typeface="Arial" panose="020B0604020202020204" pitchFamily="34" charset="0"/>
                <a:ea typeface="Century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628650" y="1869933"/>
            <a:ext cx="7005205" cy="2201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solidFill>
                  <a:schemeClr val="tx1"/>
                </a:solidFill>
                <a:latin typeface="Arial" panose="020B0604020202020204" pitchFamily="34" charset="0"/>
                <a:ea typeface="Century" charset="0"/>
                <a:cs typeface="Arial" panose="020B0604020202020204" pitchFamily="34" charset="0"/>
              </a:rPr>
              <a:t>Es uno de los principales factores de riesgo para la ECV, síndrome metabólico y el hígado graso.</a:t>
            </a:r>
          </a:p>
          <a:p>
            <a:r>
              <a:rPr lang="es-ES_tradnl" dirty="0">
                <a:solidFill>
                  <a:schemeClr val="tx1"/>
                </a:solidFill>
                <a:latin typeface="Arial" panose="020B0604020202020204" pitchFamily="34" charset="0"/>
                <a:ea typeface="Century" charset="0"/>
                <a:cs typeface="Arial" panose="020B0604020202020204" pitchFamily="34" charset="0"/>
              </a:rPr>
              <a:t>La medición de Apolipoproteínas puede ser mas especifica y sensible.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5ED69CB-6187-0F3A-83BB-0A4C084EEC45}"/>
              </a:ext>
            </a:extLst>
          </p:cNvPr>
          <p:cNvSpPr txBox="1"/>
          <p:nvPr/>
        </p:nvSpPr>
        <p:spPr>
          <a:xfrm>
            <a:off x="638843" y="4385223"/>
            <a:ext cx="7728543" cy="22159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El ratio 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apoB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apoA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 es actualmente uno de los mejores predictores de riesgo cardiovascular</a:t>
            </a:r>
          </a:p>
          <a:p>
            <a:r>
              <a:rPr lang="es-MX" dirty="0">
                <a:solidFill>
                  <a:srgbClr val="FFFF00"/>
                </a:solidFill>
              </a:rPr>
              <a:t>VALORES DE RIESGO ALTO: </a:t>
            </a:r>
          </a:p>
          <a:p>
            <a:r>
              <a:rPr lang="es-MX" dirty="0">
                <a:solidFill>
                  <a:srgbClr val="FFFF00"/>
                </a:solidFill>
              </a:rPr>
              <a:t>HOMBRES: 0.9 mg/dl</a:t>
            </a:r>
          </a:p>
          <a:p>
            <a:r>
              <a:rPr lang="es-MX" dirty="0">
                <a:solidFill>
                  <a:srgbClr val="FFFF00"/>
                </a:solidFill>
              </a:rPr>
              <a:t>MUJERES: 0.8 mg/dl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4165" y="824152"/>
            <a:ext cx="10232044" cy="7680858"/>
          </a:xfr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2927023" y="2676092"/>
            <a:ext cx="5914654" cy="41819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C00000"/>
                </a:solidFill>
              </a:rPr>
              <a:t>AHORA SE SABE QUE NO ES ASÍ</a:t>
            </a:r>
            <a:r>
              <a:rPr lang="es-ES" dirty="0"/>
              <a:t>, los huevos contienen:</a:t>
            </a:r>
          </a:p>
          <a:p>
            <a:r>
              <a:rPr lang="es-ES" dirty="0"/>
              <a:t>PAVB, colina, luteína, vitaminas, minerales y bajos niveles de ácidos grasos saturados.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603169" y="5992297"/>
            <a:ext cx="458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Berger et al., 2015; Griffin &amp; </a:t>
            </a:r>
            <a:r>
              <a:rPr lang="es-ES" dirty="0" err="1"/>
              <a:t>Lichtenstein</a:t>
            </a:r>
            <a:r>
              <a:rPr lang="es-ES" dirty="0"/>
              <a:t>, 2013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3253839" y="1478938"/>
            <a:ext cx="492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Durante años, el consumo de huevos estuvo limitado debido al contenido de colesterol en la dieta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55190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35630"/>
            <a:ext cx="11874674" cy="8907983"/>
          </a:xfr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2119338" y="238769"/>
            <a:ext cx="7113691" cy="17904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La dieta tiene un papel fundamental en el desarrollo y la prevención de las ECV y se considera un objetivo importante de intervención en la población general.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248028" y="6135979"/>
            <a:ext cx="575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Lorella</a:t>
            </a:r>
            <a:r>
              <a:rPr lang="es-ES_tradnl" dirty="0">
                <a:solidFill>
                  <a:schemeClr val="bg1"/>
                </a:solidFill>
              </a:rPr>
              <a:t> </a:t>
            </a:r>
            <a:r>
              <a:rPr lang="es-ES_tradnl" dirty="0" err="1">
                <a:solidFill>
                  <a:schemeClr val="bg1"/>
                </a:solidFill>
              </a:rPr>
              <a:t>Paparo</a:t>
            </a:r>
            <a:r>
              <a:rPr lang="es-ES_tradnl" dirty="0">
                <a:solidFill>
                  <a:schemeClr val="bg1"/>
                </a:solidFill>
              </a:rPr>
              <a:t>, Roberto B. </a:t>
            </a:r>
            <a:r>
              <a:rPr lang="es-ES_tradnl" dirty="0" err="1">
                <a:solidFill>
                  <a:schemeClr val="bg1"/>
                </a:solidFill>
              </a:rPr>
              <a:t>Canani</a:t>
            </a:r>
            <a:r>
              <a:rPr lang="es-ES_tradnl" dirty="0">
                <a:solidFill>
                  <a:schemeClr val="bg1"/>
                </a:solidFill>
              </a:rPr>
              <a:t>, in </a:t>
            </a:r>
            <a:r>
              <a:rPr lang="es-ES_tradnl" dirty="0" err="1">
                <a:solidFill>
                  <a:schemeClr val="bg1"/>
                </a:solidFill>
              </a:rPr>
              <a:t>Dietary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Fiber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for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the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Prevention</a:t>
            </a:r>
            <a:r>
              <a:rPr lang="es-ES_tradnl" dirty="0">
                <a:solidFill>
                  <a:schemeClr val="bg1"/>
                </a:solidFill>
              </a:rPr>
              <a:t> of Cardiovascular </a:t>
            </a:r>
            <a:r>
              <a:rPr lang="es-ES_tradnl" dirty="0" err="1">
                <a:solidFill>
                  <a:schemeClr val="bg1"/>
                </a:solidFill>
              </a:rPr>
              <a:t>Diseasse</a:t>
            </a:r>
            <a:r>
              <a:rPr lang="es-ES_tradnl" dirty="0">
                <a:solidFill>
                  <a:schemeClr val="bg1"/>
                </a:solidFill>
              </a:rPr>
              <a:t>, 2017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CA855D-8934-EACF-A467-48C60D001357}"/>
              </a:ext>
            </a:extLst>
          </p:cNvPr>
          <p:cNvSpPr txBox="1"/>
          <p:nvPr/>
        </p:nvSpPr>
        <p:spPr>
          <a:xfrm>
            <a:off x="3807913" y="2155577"/>
            <a:ext cx="5133136" cy="1569660"/>
          </a:xfrm>
          <a:prstGeom prst="rect">
            <a:avLst/>
          </a:prstGeom>
          <a:solidFill>
            <a:srgbClr val="8C0202"/>
          </a:solidFill>
          <a:effectLst>
            <a:softEdge rad="123517"/>
          </a:effectLst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dieta baja en grasas saturadas </a:t>
            </a: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alta en fibra, reduce 	</a:t>
            </a: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significativamente el riesgo de 	</a:t>
            </a: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cardíacos mayores</a:t>
            </a:r>
          </a:p>
        </p:txBody>
      </p:sp>
    </p:spTree>
    <p:extLst>
      <p:ext uri="{BB962C8B-B14F-4D97-AF65-F5344CB8AC3E}">
        <p14:creationId xmlns:p14="http://schemas.microsoft.com/office/powerpoint/2010/main" val="4568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9212</TotalTime>
  <Words>957</Words>
  <Application>Microsoft Macintosh PowerPoint</Application>
  <PresentationFormat>Presentación en pantalla (4:3)</PresentationFormat>
  <Paragraphs>74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-apple-system</vt:lpstr>
      <vt:lpstr>Arial</vt:lpstr>
      <vt:lpstr>Bangla MN</vt:lpstr>
      <vt:lpstr>Big Caslon Medium</vt:lpstr>
      <vt:lpstr>Calibri</vt:lpstr>
      <vt:lpstr>Calibri Light</vt:lpstr>
      <vt:lpstr>Century</vt:lpstr>
      <vt:lpstr>Open Sans</vt:lpstr>
      <vt:lpstr>Tema de Office</vt:lpstr>
      <vt:lpstr>III SIMPOSIO INTERNACIONAL DEL HUEVO Y SALUD NUTRICIONAL 2022</vt:lpstr>
      <vt:lpstr>Presentación de PowerPoint</vt:lpstr>
      <vt:lpstr>Presentación de PowerPoint</vt:lpstr>
      <vt:lpstr>¿Quién es el culpable?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MALA ALIMENTACIÓN Y EL ESTRÉS NOS ESTÁN HACIENDO ENVEJECER PREMATURAMENTE</vt:lpstr>
      <vt:lpstr>Con el paso de la edad la utilización de los recursos se modifica. </vt:lpstr>
      <vt:lpstr> COLINA</vt:lpstr>
      <vt:lpstr>¿COMO INCORPORAR LA COLINA?</vt:lpstr>
      <vt:lpstr>HUEVO Aliado para el peso saludable</vt:lpstr>
      <vt:lpstr>Presentación de PowerPoint</vt:lpstr>
      <vt:lpstr>Presentación de PowerPoint</vt:lpstr>
      <vt:lpstr>CONCLUSIÓN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Alegria Davalos</cp:lastModifiedBy>
  <cp:revision>49</cp:revision>
  <cp:lastPrinted>2020-10-06T02:11:53Z</cp:lastPrinted>
  <dcterms:created xsi:type="dcterms:W3CDTF">2020-09-22T17:38:16Z</dcterms:created>
  <dcterms:modified xsi:type="dcterms:W3CDTF">2022-10-11T21:56:41Z</dcterms:modified>
</cp:coreProperties>
</file>