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62" r:id="rId2"/>
    <p:sldId id="1622" r:id="rId3"/>
    <p:sldId id="1723" r:id="rId4"/>
    <p:sldId id="1724" r:id="rId5"/>
    <p:sldId id="1725" r:id="rId6"/>
    <p:sldId id="1726" r:id="rId7"/>
    <p:sldId id="1729" r:id="rId8"/>
    <p:sldId id="1727" r:id="rId9"/>
    <p:sldId id="1735" r:id="rId10"/>
    <p:sldId id="1734" r:id="rId11"/>
    <p:sldId id="1728" r:id="rId12"/>
    <p:sldId id="1752" r:id="rId13"/>
    <p:sldId id="1730" r:id="rId14"/>
    <p:sldId id="1736" r:id="rId15"/>
    <p:sldId id="1731" r:id="rId16"/>
    <p:sldId id="1732" r:id="rId17"/>
    <p:sldId id="1739" r:id="rId18"/>
    <p:sldId id="1733" r:id="rId19"/>
    <p:sldId id="1741" r:id="rId20"/>
    <p:sldId id="1756" r:id="rId21"/>
    <p:sldId id="1753" r:id="rId22"/>
    <p:sldId id="1754" r:id="rId23"/>
    <p:sldId id="1757" r:id="rId24"/>
    <p:sldId id="175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D30"/>
    <a:srgbClr val="FFB98B"/>
    <a:srgbClr val="E9475A"/>
    <a:srgbClr val="FFFFFF"/>
    <a:srgbClr val="F8C95C"/>
    <a:srgbClr val="EC987D"/>
    <a:srgbClr val="DF5327"/>
    <a:srgbClr val="C6C6C6"/>
    <a:srgbClr val="FFCC66"/>
    <a:srgbClr val="FFC3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6327"/>
  </p:normalViewPr>
  <p:slideViewPr>
    <p:cSldViewPr snapToGrid="0">
      <p:cViewPr varScale="1">
        <p:scale>
          <a:sx n="128" d="100"/>
          <a:sy n="128" d="100"/>
        </p:scale>
        <p:origin x="512" y="17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10/12/22</a:t>
            </a:fld>
            <a:endParaRPr lang="en-US" dirty="0"/>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‹Nº›</a:t>
            </a:fld>
            <a:endParaRPr lang="en-US" dirty="0"/>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10/12/22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‹Nº›</a:t>
            </a:fld>
            <a:endParaRPr lang="en-US" dirty="0"/>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A04DE63-C153-4D74-B66F-DE587FB04E38}"/>
              </a:ext>
            </a:extLst>
          </p:cNvPr>
          <p:cNvSpPr>
            <a:spLocks noGrp="1"/>
          </p:cNvSpPr>
          <p:nvPr>
            <p:ph type="pic" sz="quarter" idx="10"/>
          </p:nvPr>
        </p:nvSpPr>
        <p:spPr>
          <a:xfrm>
            <a:off x="0" y="0"/>
            <a:ext cx="6096000" cy="5513696"/>
          </a:xfrm>
          <a:prstGeom prst="rect">
            <a:avLst/>
          </a:prstGeom>
        </p:spPr>
        <p:txBody>
          <a:bodyPr/>
          <a:lstStyle/>
          <a:p>
            <a:endParaRPr lang="en-US" dirty="0"/>
          </a:p>
        </p:txBody>
      </p:sp>
    </p:spTree>
    <p:extLst>
      <p:ext uri="{BB962C8B-B14F-4D97-AF65-F5344CB8AC3E}">
        <p14:creationId xmlns:p14="http://schemas.microsoft.com/office/powerpoint/2010/main" val="18569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lank ">
    <p:spTree>
      <p:nvGrpSpPr>
        <p:cNvPr id="1" name=""/>
        <p:cNvGrpSpPr/>
        <p:nvPr/>
      </p:nvGrpSpPr>
      <p:grpSpPr>
        <a:xfrm>
          <a:off x="0" y="0"/>
          <a:ext cx="0" cy="0"/>
          <a:chOff x="0" y="0"/>
          <a:chExt cx="0" cy="0"/>
        </a:xfrm>
      </p:grpSpPr>
      <p:sp>
        <p:nvSpPr>
          <p:cNvPr id="4" name="Rectangle 36">
            <a:extLst>
              <a:ext uri="{FF2B5EF4-FFF2-40B4-BE49-F238E27FC236}">
                <a16:creationId xmlns:a16="http://schemas.microsoft.com/office/drawing/2014/main" id="{53C0E963-BBC5-4C1E-AF7C-9083E6506E8B}"/>
              </a:ext>
            </a:extLst>
          </p:cNvPr>
          <p:cNvSpPr>
            <a:spLocks noChangeArrowheads="1"/>
          </p:cNvSpPr>
          <p:nvPr userDrawn="1"/>
        </p:nvSpPr>
        <p:spPr bwMode="auto">
          <a:xfrm>
            <a:off x="17462" y="6630701"/>
            <a:ext cx="5107296" cy="226474"/>
          </a:xfrm>
          <a:prstGeom prst="rect">
            <a:avLst/>
          </a:prstGeom>
          <a:solidFill>
            <a:srgbClr val="FFB98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5" name="Rectangle 37">
            <a:extLst>
              <a:ext uri="{FF2B5EF4-FFF2-40B4-BE49-F238E27FC236}">
                <a16:creationId xmlns:a16="http://schemas.microsoft.com/office/drawing/2014/main" id="{2883F6BE-7EF8-4865-B2C0-E731C3AA8121}"/>
              </a:ext>
            </a:extLst>
          </p:cNvPr>
          <p:cNvSpPr>
            <a:spLocks noChangeArrowheads="1"/>
          </p:cNvSpPr>
          <p:nvPr userDrawn="1"/>
        </p:nvSpPr>
        <p:spPr bwMode="auto">
          <a:xfrm>
            <a:off x="5103592" y="6630701"/>
            <a:ext cx="3636275" cy="226474"/>
          </a:xfrm>
          <a:prstGeom prst="rect">
            <a:avLst/>
          </a:prstGeom>
          <a:solidFill>
            <a:srgbClr val="F8C95C"/>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 name="Rectangle 38">
            <a:extLst>
              <a:ext uri="{FF2B5EF4-FFF2-40B4-BE49-F238E27FC236}">
                <a16:creationId xmlns:a16="http://schemas.microsoft.com/office/drawing/2014/main" id="{E30645DA-ECFF-4364-8378-02FB7209F4C9}"/>
              </a:ext>
            </a:extLst>
          </p:cNvPr>
          <p:cNvSpPr>
            <a:spLocks noChangeArrowheads="1"/>
          </p:cNvSpPr>
          <p:nvPr userDrawn="1"/>
        </p:nvSpPr>
        <p:spPr bwMode="auto">
          <a:xfrm>
            <a:off x="8739867" y="6630701"/>
            <a:ext cx="2150440" cy="226474"/>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 name="Rectangle 39">
            <a:extLst>
              <a:ext uri="{FF2B5EF4-FFF2-40B4-BE49-F238E27FC236}">
                <a16:creationId xmlns:a16="http://schemas.microsoft.com/office/drawing/2014/main" id="{52E2F79A-0247-4275-8273-0E86C9E95015}"/>
              </a:ext>
            </a:extLst>
          </p:cNvPr>
          <p:cNvSpPr>
            <a:spLocks noChangeArrowheads="1"/>
          </p:cNvSpPr>
          <p:nvPr userDrawn="1"/>
        </p:nvSpPr>
        <p:spPr bwMode="auto">
          <a:xfrm>
            <a:off x="10890307" y="6630701"/>
            <a:ext cx="1288995" cy="226474"/>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6" name="Google Shape;7;p1">
            <a:extLst>
              <a:ext uri="{FF2B5EF4-FFF2-40B4-BE49-F238E27FC236}">
                <a16:creationId xmlns:a16="http://schemas.microsoft.com/office/drawing/2014/main" id="{6B521205-9D36-4B4F-8B48-E8F2A5DDABAB}"/>
              </a:ext>
            </a:extLst>
          </p:cNvPr>
          <p:cNvSpPr txBox="1">
            <a:spLocks noGrp="1"/>
          </p:cNvSpPr>
          <p:nvPr>
            <p:ph type="title"/>
          </p:nvPr>
        </p:nvSpPr>
        <p:spPr>
          <a:xfrm>
            <a:off x="1858650" y="225120"/>
            <a:ext cx="8474700" cy="7083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accent1"/>
              </a:buClr>
              <a:buSzPts val="3000"/>
              <a:buFont typeface="DM Sans"/>
              <a:buNone/>
              <a:defRPr sz="3200" b="1" dirty="0">
                <a:solidFill>
                  <a:srgbClr val="E9475A"/>
                </a:solidFill>
                <a:latin typeface="DM Sans"/>
                <a:ea typeface="DM Sans"/>
                <a:cs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pPr lvl="0">
              <a:spcBef>
                <a:spcPts val="0"/>
              </a:spcBef>
              <a:spcAft>
                <a:spcPts val="0"/>
              </a:spcAft>
              <a:buClr>
                <a:schemeClr val="accent1"/>
              </a:buClr>
              <a:buSzPts val="3000"/>
              <a:buFont typeface="DM Sans"/>
            </a:pPr>
            <a:endParaRPr dirty="0"/>
          </a:p>
        </p:txBody>
      </p:sp>
    </p:spTree>
    <p:extLst>
      <p:ext uri="{BB962C8B-B14F-4D97-AF65-F5344CB8AC3E}">
        <p14:creationId xmlns:p14="http://schemas.microsoft.com/office/powerpoint/2010/main" val="36924986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lide 4">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49C3AD33-7460-441A-97EE-2DB4FF5D196F}"/>
              </a:ext>
            </a:extLst>
          </p:cNvPr>
          <p:cNvGrpSpPr/>
          <p:nvPr userDrawn="1"/>
        </p:nvGrpSpPr>
        <p:grpSpPr>
          <a:xfrm>
            <a:off x="455289" y="0"/>
            <a:ext cx="11736711" cy="671400"/>
            <a:chOff x="455289" y="0"/>
            <a:chExt cx="12403461" cy="709542"/>
          </a:xfrm>
        </p:grpSpPr>
        <p:cxnSp>
          <p:nvCxnSpPr>
            <p:cNvPr id="25" name="直接连接符 1">
              <a:extLst>
                <a:ext uri="{FF2B5EF4-FFF2-40B4-BE49-F238E27FC236}">
                  <a16:creationId xmlns:a16="http://schemas.microsoft.com/office/drawing/2014/main" id="{A1B1166F-0B74-4085-B781-0BDB6BF520F0}"/>
                </a:ext>
              </a:extLst>
            </p:cNvPr>
            <p:cNvCxnSpPr/>
            <p:nvPr userDrawn="1"/>
          </p:nvCxnSpPr>
          <p:spPr>
            <a:xfrm>
              <a:off x="455289" y="709542"/>
              <a:ext cx="10530592" cy="0"/>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
              <a:extLst>
                <a:ext uri="{FF2B5EF4-FFF2-40B4-BE49-F238E27FC236}">
                  <a16:creationId xmlns:a16="http://schemas.microsoft.com/office/drawing/2014/main" id="{6DF7C398-0300-4B5D-8139-0374B6AEDA21}"/>
                </a:ext>
              </a:extLst>
            </p:cNvPr>
            <p:cNvSpPr/>
            <p:nvPr userDrawn="1"/>
          </p:nvSpPr>
          <p:spPr>
            <a:xfrm>
              <a:off x="11125200" y="0"/>
              <a:ext cx="1733550" cy="709542"/>
            </a:xfrm>
            <a:prstGeom prst="rect">
              <a:avLst/>
            </a:prstGeom>
            <a:solidFill>
              <a:srgbClr val="E9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0479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lide 4">
    <p:spTree>
      <p:nvGrpSpPr>
        <p:cNvPr id="1" name=""/>
        <p:cNvGrpSpPr/>
        <p:nvPr/>
      </p:nvGrpSpPr>
      <p:grpSpPr>
        <a:xfrm>
          <a:off x="0" y="0"/>
          <a:ext cx="0" cy="0"/>
          <a:chOff x="0" y="0"/>
          <a:chExt cx="0" cy="0"/>
        </a:xfrm>
      </p:grpSpPr>
      <p:sp>
        <p:nvSpPr>
          <p:cNvPr id="12" name="직사각형 2">
            <a:extLst>
              <a:ext uri="{FF2B5EF4-FFF2-40B4-BE49-F238E27FC236}">
                <a16:creationId xmlns:a16="http://schemas.microsoft.com/office/drawing/2014/main" id="{E554E77A-C328-4FE3-9BAF-5DB71ADFFD52}"/>
              </a:ext>
            </a:extLst>
          </p:cNvPr>
          <p:cNvSpPr/>
          <p:nvPr userDrawn="1"/>
        </p:nvSpPr>
        <p:spPr>
          <a:xfrm>
            <a:off x="7810877" y="2055155"/>
            <a:ext cx="3514372" cy="3514372"/>
          </a:xfrm>
          <a:prstGeom prst="rect">
            <a:avLst/>
          </a:prstGeom>
          <a:solidFill>
            <a:srgbClr val="E9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그림 개체 틀 5">
            <a:extLst>
              <a:ext uri="{FF2B5EF4-FFF2-40B4-BE49-F238E27FC236}">
                <a16:creationId xmlns:a16="http://schemas.microsoft.com/office/drawing/2014/main" id="{B6209BF6-51E4-4FCB-9732-EC431F7FA440}"/>
              </a:ext>
            </a:extLst>
          </p:cNvPr>
          <p:cNvSpPr>
            <a:spLocks noGrp="1"/>
          </p:cNvSpPr>
          <p:nvPr userDrawn="1">
            <p:ph type="pic" sz="quarter" idx="13" hasCustomPrompt="1"/>
          </p:nvPr>
        </p:nvSpPr>
        <p:spPr>
          <a:xfrm>
            <a:off x="7550962" y="1813925"/>
            <a:ext cx="3514372" cy="3514372"/>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Rectangle 36">
            <a:extLst>
              <a:ext uri="{FF2B5EF4-FFF2-40B4-BE49-F238E27FC236}">
                <a16:creationId xmlns:a16="http://schemas.microsoft.com/office/drawing/2014/main" id="{B04A3166-E8BA-413D-B842-5A78C251ACDD}"/>
              </a:ext>
            </a:extLst>
          </p:cNvPr>
          <p:cNvSpPr>
            <a:spLocks noChangeArrowheads="1"/>
          </p:cNvSpPr>
          <p:nvPr userDrawn="1"/>
        </p:nvSpPr>
        <p:spPr bwMode="auto">
          <a:xfrm>
            <a:off x="17462" y="6630701"/>
            <a:ext cx="5107296" cy="226474"/>
          </a:xfrm>
          <a:prstGeom prst="rect">
            <a:avLst/>
          </a:prstGeom>
          <a:solidFill>
            <a:srgbClr val="FFB98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5" name="Rectangle 37">
            <a:extLst>
              <a:ext uri="{FF2B5EF4-FFF2-40B4-BE49-F238E27FC236}">
                <a16:creationId xmlns:a16="http://schemas.microsoft.com/office/drawing/2014/main" id="{A8B34280-7FEE-4235-ADBD-CE6D2C9F654C}"/>
              </a:ext>
            </a:extLst>
          </p:cNvPr>
          <p:cNvSpPr>
            <a:spLocks noChangeArrowheads="1"/>
          </p:cNvSpPr>
          <p:nvPr userDrawn="1"/>
        </p:nvSpPr>
        <p:spPr bwMode="auto">
          <a:xfrm>
            <a:off x="5103592" y="6630701"/>
            <a:ext cx="3636275" cy="226474"/>
          </a:xfrm>
          <a:prstGeom prst="rect">
            <a:avLst/>
          </a:prstGeom>
          <a:solidFill>
            <a:srgbClr val="F8C95C"/>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6" name="Rectangle 38">
            <a:extLst>
              <a:ext uri="{FF2B5EF4-FFF2-40B4-BE49-F238E27FC236}">
                <a16:creationId xmlns:a16="http://schemas.microsoft.com/office/drawing/2014/main" id="{40C4D231-281E-4CC6-91D4-D3C0A16E30AC}"/>
              </a:ext>
            </a:extLst>
          </p:cNvPr>
          <p:cNvSpPr>
            <a:spLocks noChangeArrowheads="1"/>
          </p:cNvSpPr>
          <p:nvPr userDrawn="1"/>
        </p:nvSpPr>
        <p:spPr bwMode="auto">
          <a:xfrm>
            <a:off x="8739867" y="6630701"/>
            <a:ext cx="2150440" cy="226474"/>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7" name="Rectangle 39">
            <a:extLst>
              <a:ext uri="{FF2B5EF4-FFF2-40B4-BE49-F238E27FC236}">
                <a16:creationId xmlns:a16="http://schemas.microsoft.com/office/drawing/2014/main" id="{721A4916-9EE8-4974-9532-40B77680AE61}"/>
              </a:ext>
            </a:extLst>
          </p:cNvPr>
          <p:cNvSpPr>
            <a:spLocks noChangeArrowheads="1"/>
          </p:cNvSpPr>
          <p:nvPr userDrawn="1"/>
        </p:nvSpPr>
        <p:spPr bwMode="auto">
          <a:xfrm>
            <a:off x="10890307" y="6630701"/>
            <a:ext cx="1288995" cy="226474"/>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8" name="Google Shape;7;p1">
            <a:extLst>
              <a:ext uri="{FF2B5EF4-FFF2-40B4-BE49-F238E27FC236}">
                <a16:creationId xmlns:a16="http://schemas.microsoft.com/office/drawing/2014/main" id="{DD99C156-3FAE-4F6A-8826-CF43FB77AD49}"/>
              </a:ext>
            </a:extLst>
          </p:cNvPr>
          <p:cNvSpPr txBox="1">
            <a:spLocks noGrp="1"/>
          </p:cNvSpPr>
          <p:nvPr>
            <p:ph type="title"/>
          </p:nvPr>
        </p:nvSpPr>
        <p:spPr>
          <a:xfrm>
            <a:off x="343414" y="145221"/>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rgbClr val="E9475A"/>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
        <p:nvSpPr>
          <p:cNvPr id="19" name="Rectangle 5">
            <a:extLst>
              <a:ext uri="{FF2B5EF4-FFF2-40B4-BE49-F238E27FC236}">
                <a16:creationId xmlns:a16="http://schemas.microsoft.com/office/drawing/2014/main" id="{B973F8A6-8C5B-45FE-89BE-E5561FD98300}"/>
              </a:ext>
            </a:extLst>
          </p:cNvPr>
          <p:cNvSpPr>
            <a:spLocks noChangeArrowheads="1"/>
          </p:cNvSpPr>
          <p:nvPr userDrawn="1"/>
        </p:nvSpPr>
        <p:spPr bwMode="auto">
          <a:xfrm>
            <a:off x="-1588" y="7938"/>
            <a:ext cx="345002" cy="982866"/>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158467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lide 4">
    <p:spTree>
      <p:nvGrpSpPr>
        <p:cNvPr id="1" name=""/>
        <p:cNvGrpSpPr/>
        <p:nvPr/>
      </p:nvGrpSpPr>
      <p:grpSpPr>
        <a:xfrm>
          <a:off x="0" y="0"/>
          <a:ext cx="0" cy="0"/>
          <a:chOff x="0" y="0"/>
          <a:chExt cx="0" cy="0"/>
        </a:xfrm>
      </p:grpSpPr>
      <p:sp>
        <p:nvSpPr>
          <p:cNvPr id="15" name="Rectangle 5">
            <a:extLst>
              <a:ext uri="{FF2B5EF4-FFF2-40B4-BE49-F238E27FC236}">
                <a16:creationId xmlns:a16="http://schemas.microsoft.com/office/drawing/2014/main" id="{52E63B81-C013-419D-A37E-0A48B934F103}"/>
              </a:ext>
            </a:extLst>
          </p:cNvPr>
          <p:cNvSpPr>
            <a:spLocks noChangeArrowheads="1"/>
          </p:cNvSpPr>
          <p:nvPr userDrawn="1"/>
        </p:nvSpPr>
        <p:spPr bwMode="auto">
          <a:xfrm>
            <a:off x="-1588" y="7938"/>
            <a:ext cx="345044" cy="1111336"/>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6" name="Rectangle 6">
            <a:extLst>
              <a:ext uri="{FF2B5EF4-FFF2-40B4-BE49-F238E27FC236}">
                <a16:creationId xmlns:a16="http://schemas.microsoft.com/office/drawing/2014/main" id="{131F0E37-8AD8-49C0-BAAF-85BD1C457B8D}"/>
              </a:ext>
            </a:extLst>
          </p:cNvPr>
          <p:cNvSpPr>
            <a:spLocks noChangeArrowheads="1"/>
          </p:cNvSpPr>
          <p:nvPr userDrawn="1"/>
        </p:nvSpPr>
        <p:spPr bwMode="auto">
          <a:xfrm>
            <a:off x="343456" y="7938"/>
            <a:ext cx="10198885" cy="1079583"/>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solidFill>
                <a:schemeClr val="bg1"/>
              </a:solidFill>
            </a:endParaRPr>
          </a:p>
        </p:txBody>
      </p:sp>
      <p:sp>
        <p:nvSpPr>
          <p:cNvPr id="17" name="Rectangle 7">
            <a:extLst>
              <a:ext uri="{FF2B5EF4-FFF2-40B4-BE49-F238E27FC236}">
                <a16:creationId xmlns:a16="http://schemas.microsoft.com/office/drawing/2014/main" id="{B4245C4A-4D8F-4436-B1B3-6D1D518F595B}"/>
              </a:ext>
            </a:extLst>
          </p:cNvPr>
          <p:cNvSpPr>
            <a:spLocks noChangeArrowheads="1"/>
          </p:cNvSpPr>
          <p:nvPr userDrawn="1"/>
        </p:nvSpPr>
        <p:spPr bwMode="auto">
          <a:xfrm>
            <a:off x="343456" y="1089639"/>
            <a:ext cx="11850012" cy="29636"/>
          </a:xfrm>
          <a:prstGeom prst="rect">
            <a:avLst/>
          </a:prstGeom>
          <a:solidFill>
            <a:srgbClr val="E9475A"/>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dirty="0"/>
          </a:p>
        </p:txBody>
      </p:sp>
      <p:sp>
        <p:nvSpPr>
          <p:cNvPr id="18" name="Oval 34">
            <a:extLst>
              <a:ext uri="{FF2B5EF4-FFF2-40B4-BE49-F238E27FC236}">
                <a16:creationId xmlns:a16="http://schemas.microsoft.com/office/drawing/2014/main" id="{5C9DA8F5-FCAE-48DD-BBA1-0FCF4CB3A69B}"/>
              </a:ext>
            </a:extLst>
          </p:cNvPr>
          <p:cNvSpPr>
            <a:spLocks noChangeArrowheads="1"/>
          </p:cNvSpPr>
          <p:nvPr userDrawn="1"/>
        </p:nvSpPr>
        <p:spPr bwMode="auto">
          <a:xfrm>
            <a:off x="10885267" y="90495"/>
            <a:ext cx="906003" cy="910237"/>
          </a:xfrm>
          <a:prstGeom prst="ellipse">
            <a:avLst/>
          </a:prstGeom>
          <a:solidFill>
            <a:srgbClr val="28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35">
            <a:extLst>
              <a:ext uri="{FF2B5EF4-FFF2-40B4-BE49-F238E27FC236}">
                <a16:creationId xmlns:a16="http://schemas.microsoft.com/office/drawing/2014/main" id="{5FA1D167-11CE-41B7-A11F-B07B4E680F71}"/>
              </a:ext>
            </a:extLst>
          </p:cNvPr>
          <p:cNvSpPr>
            <a:spLocks/>
          </p:cNvSpPr>
          <p:nvPr userDrawn="1"/>
        </p:nvSpPr>
        <p:spPr bwMode="auto">
          <a:xfrm>
            <a:off x="10944539" y="183636"/>
            <a:ext cx="647750" cy="681619"/>
          </a:xfrm>
          <a:custGeom>
            <a:avLst/>
            <a:gdLst>
              <a:gd name="T0" fmla="*/ 38 w 204"/>
              <a:gd name="T1" fmla="*/ 0 h 215"/>
              <a:gd name="T2" fmla="*/ 29 w 204"/>
              <a:gd name="T3" fmla="*/ 35 h 215"/>
              <a:gd name="T4" fmla="*/ 28 w 204"/>
              <a:gd name="T5" fmla="*/ 56 h 215"/>
              <a:gd name="T6" fmla="*/ 38 w 204"/>
              <a:gd name="T7" fmla="*/ 66 h 215"/>
              <a:gd name="T8" fmla="*/ 61 w 204"/>
              <a:gd name="T9" fmla="*/ 67 h 215"/>
              <a:gd name="T10" fmla="*/ 71 w 204"/>
              <a:gd name="T11" fmla="*/ 75 h 215"/>
              <a:gd name="T12" fmla="*/ 80 w 204"/>
              <a:gd name="T13" fmla="*/ 92 h 215"/>
              <a:gd name="T14" fmla="*/ 85 w 204"/>
              <a:gd name="T15" fmla="*/ 109 h 215"/>
              <a:gd name="T16" fmla="*/ 104 w 204"/>
              <a:gd name="T17" fmla="*/ 131 h 215"/>
              <a:gd name="T18" fmla="*/ 106 w 204"/>
              <a:gd name="T19" fmla="*/ 120 h 215"/>
              <a:gd name="T20" fmla="*/ 111 w 204"/>
              <a:gd name="T21" fmla="*/ 113 h 215"/>
              <a:gd name="T22" fmla="*/ 120 w 204"/>
              <a:gd name="T23" fmla="*/ 111 h 215"/>
              <a:gd name="T24" fmla="*/ 123 w 204"/>
              <a:gd name="T25" fmla="*/ 113 h 215"/>
              <a:gd name="T26" fmla="*/ 124 w 204"/>
              <a:gd name="T27" fmla="*/ 122 h 215"/>
              <a:gd name="T28" fmla="*/ 131 w 204"/>
              <a:gd name="T29" fmla="*/ 118 h 215"/>
              <a:gd name="T30" fmla="*/ 134 w 204"/>
              <a:gd name="T31" fmla="*/ 115 h 215"/>
              <a:gd name="T32" fmla="*/ 133 w 204"/>
              <a:gd name="T33" fmla="*/ 107 h 215"/>
              <a:gd name="T34" fmla="*/ 121 w 204"/>
              <a:gd name="T35" fmla="*/ 105 h 215"/>
              <a:gd name="T36" fmla="*/ 108 w 204"/>
              <a:gd name="T37" fmla="*/ 100 h 215"/>
              <a:gd name="T38" fmla="*/ 110 w 204"/>
              <a:gd name="T39" fmla="*/ 80 h 215"/>
              <a:gd name="T40" fmla="*/ 102 w 204"/>
              <a:gd name="T41" fmla="*/ 64 h 215"/>
              <a:gd name="T42" fmla="*/ 118 w 204"/>
              <a:gd name="T43" fmla="*/ 24 h 215"/>
              <a:gd name="T44" fmla="*/ 166 w 204"/>
              <a:gd name="T45" fmla="*/ 16 h 215"/>
              <a:gd name="T46" fmla="*/ 196 w 204"/>
              <a:gd name="T47" fmla="*/ 40 h 215"/>
              <a:gd name="T48" fmla="*/ 202 w 204"/>
              <a:gd name="T49" fmla="*/ 66 h 215"/>
              <a:gd name="T50" fmla="*/ 179 w 204"/>
              <a:gd name="T51" fmla="*/ 104 h 215"/>
              <a:gd name="T52" fmla="*/ 195 w 204"/>
              <a:gd name="T53" fmla="*/ 149 h 215"/>
              <a:gd name="T54" fmla="*/ 185 w 204"/>
              <a:gd name="T55" fmla="*/ 186 h 215"/>
              <a:gd name="T56" fmla="*/ 153 w 204"/>
              <a:gd name="T57" fmla="*/ 211 h 215"/>
              <a:gd name="T58" fmla="*/ 125 w 204"/>
              <a:gd name="T59" fmla="*/ 212 h 215"/>
              <a:gd name="T60" fmla="*/ 101 w 204"/>
              <a:gd name="T61" fmla="*/ 200 h 215"/>
              <a:gd name="T62" fmla="*/ 94 w 204"/>
              <a:gd name="T63" fmla="*/ 182 h 215"/>
              <a:gd name="T64" fmla="*/ 89 w 204"/>
              <a:gd name="T65" fmla="*/ 170 h 215"/>
              <a:gd name="T66" fmla="*/ 72 w 204"/>
              <a:gd name="T67" fmla="*/ 178 h 215"/>
              <a:gd name="T68" fmla="*/ 61 w 204"/>
              <a:gd name="T69" fmla="*/ 190 h 215"/>
              <a:gd name="T70" fmla="*/ 43 w 204"/>
              <a:gd name="T71" fmla="*/ 188 h 215"/>
              <a:gd name="T72" fmla="*/ 36 w 204"/>
              <a:gd name="T73" fmla="*/ 175 h 215"/>
              <a:gd name="T74" fmla="*/ 43 w 204"/>
              <a:gd name="T75" fmla="*/ 173 h 215"/>
              <a:gd name="T76" fmla="*/ 52 w 204"/>
              <a:gd name="T77" fmla="*/ 176 h 215"/>
              <a:gd name="T78" fmla="*/ 63 w 204"/>
              <a:gd name="T79" fmla="*/ 159 h 215"/>
              <a:gd name="T80" fmla="*/ 76 w 204"/>
              <a:gd name="T81" fmla="*/ 146 h 215"/>
              <a:gd name="T82" fmla="*/ 89 w 204"/>
              <a:gd name="T83" fmla="*/ 145 h 215"/>
              <a:gd name="T84" fmla="*/ 96 w 204"/>
              <a:gd name="T85" fmla="*/ 150 h 215"/>
              <a:gd name="T86" fmla="*/ 107 w 204"/>
              <a:gd name="T87" fmla="*/ 151 h 215"/>
              <a:gd name="T88" fmla="*/ 118 w 204"/>
              <a:gd name="T89" fmla="*/ 144 h 215"/>
              <a:gd name="T90" fmla="*/ 107 w 204"/>
              <a:gd name="T91" fmla="*/ 143 h 215"/>
              <a:gd name="T92" fmla="*/ 93 w 204"/>
              <a:gd name="T93" fmla="*/ 137 h 215"/>
              <a:gd name="T94" fmla="*/ 80 w 204"/>
              <a:gd name="T95" fmla="*/ 121 h 215"/>
              <a:gd name="T96" fmla="*/ 72 w 204"/>
              <a:gd name="T97" fmla="*/ 105 h 215"/>
              <a:gd name="T98" fmla="*/ 65 w 204"/>
              <a:gd name="T99" fmla="*/ 89 h 215"/>
              <a:gd name="T100" fmla="*/ 55 w 204"/>
              <a:gd name="T101" fmla="*/ 86 h 215"/>
              <a:gd name="T102" fmla="*/ 43 w 204"/>
              <a:gd name="T103" fmla="*/ 87 h 215"/>
              <a:gd name="T104" fmla="*/ 23 w 204"/>
              <a:gd name="T105" fmla="*/ 87 h 215"/>
              <a:gd name="T106" fmla="*/ 8 w 204"/>
              <a:gd name="T107" fmla="*/ 75 h 215"/>
              <a:gd name="T108" fmla="*/ 0 w 204"/>
              <a:gd name="T109" fmla="*/ 46 h 215"/>
              <a:gd name="T110" fmla="*/ 18 w 204"/>
              <a:gd name="T111" fmla="*/ 19 h 215"/>
              <a:gd name="T112" fmla="*/ 38 w 204"/>
              <a:gd name="T113"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 h="215">
                <a:moveTo>
                  <a:pt x="38" y="0"/>
                </a:moveTo>
                <a:cubicBezTo>
                  <a:pt x="34" y="11"/>
                  <a:pt x="31" y="27"/>
                  <a:pt x="29" y="35"/>
                </a:cubicBezTo>
                <a:cubicBezTo>
                  <a:pt x="27" y="46"/>
                  <a:pt x="26" y="51"/>
                  <a:pt x="28" y="56"/>
                </a:cubicBezTo>
                <a:cubicBezTo>
                  <a:pt x="29" y="57"/>
                  <a:pt x="32" y="63"/>
                  <a:pt x="38" y="66"/>
                </a:cubicBezTo>
                <a:cubicBezTo>
                  <a:pt x="47" y="69"/>
                  <a:pt x="52" y="63"/>
                  <a:pt x="61" y="67"/>
                </a:cubicBezTo>
                <a:cubicBezTo>
                  <a:pt x="65" y="68"/>
                  <a:pt x="68" y="71"/>
                  <a:pt x="71" y="75"/>
                </a:cubicBezTo>
                <a:cubicBezTo>
                  <a:pt x="73" y="77"/>
                  <a:pt x="76" y="81"/>
                  <a:pt x="80" y="92"/>
                </a:cubicBezTo>
                <a:cubicBezTo>
                  <a:pt x="83" y="102"/>
                  <a:pt x="83" y="104"/>
                  <a:pt x="85" y="109"/>
                </a:cubicBezTo>
                <a:cubicBezTo>
                  <a:pt x="87" y="115"/>
                  <a:pt x="92" y="123"/>
                  <a:pt x="104" y="131"/>
                </a:cubicBezTo>
                <a:cubicBezTo>
                  <a:pt x="104" y="126"/>
                  <a:pt x="105" y="122"/>
                  <a:pt x="106" y="120"/>
                </a:cubicBezTo>
                <a:cubicBezTo>
                  <a:pt x="107" y="117"/>
                  <a:pt x="108" y="114"/>
                  <a:pt x="111" y="113"/>
                </a:cubicBezTo>
                <a:cubicBezTo>
                  <a:pt x="112" y="112"/>
                  <a:pt x="115" y="110"/>
                  <a:pt x="120" y="111"/>
                </a:cubicBezTo>
                <a:cubicBezTo>
                  <a:pt x="121" y="112"/>
                  <a:pt x="122" y="113"/>
                  <a:pt x="123" y="113"/>
                </a:cubicBezTo>
                <a:cubicBezTo>
                  <a:pt x="123" y="116"/>
                  <a:pt x="124" y="119"/>
                  <a:pt x="124" y="122"/>
                </a:cubicBezTo>
                <a:cubicBezTo>
                  <a:pt x="127" y="121"/>
                  <a:pt x="130" y="119"/>
                  <a:pt x="131" y="118"/>
                </a:cubicBezTo>
                <a:cubicBezTo>
                  <a:pt x="132" y="117"/>
                  <a:pt x="134" y="116"/>
                  <a:pt x="134" y="115"/>
                </a:cubicBezTo>
                <a:cubicBezTo>
                  <a:pt x="135" y="111"/>
                  <a:pt x="133" y="108"/>
                  <a:pt x="133" y="107"/>
                </a:cubicBezTo>
                <a:cubicBezTo>
                  <a:pt x="130" y="107"/>
                  <a:pt x="126" y="107"/>
                  <a:pt x="121" y="105"/>
                </a:cubicBezTo>
                <a:cubicBezTo>
                  <a:pt x="115" y="104"/>
                  <a:pt x="111" y="103"/>
                  <a:pt x="108" y="100"/>
                </a:cubicBezTo>
                <a:cubicBezTo>
                  <a:pt x="103" y="93"/>
                  <a:pt x="109" y="81"/>
                  <a:pt x="110" y="80"/>
                </a:cubicBezTo>
                <a:cubicBezTo>
                  <a:pt x="107" y="77"/>
                  <a:pt x="103" y="72"/>
                  <a:pt x="102" y="64"/>
                </a:cubicBezTo>
                <a:cubicBezTo>
                  <a:pt x="99" y="48"/>
                  <a:pt x="108" y="32"/>
                  <a:pt x="118" y="24"/>
                </a:cubicBezTo>
                <a:cubicBezTo>
                  <a:pt x="137" y="8"/>
                  <a:pt x="162" y="15"/>
                  <a:pt x="166" y="16"/>
                </a:cubicBezTo>
                <a:cubicBezTo>
                  <a:pt x="170" y="18"/>
                  <a:pt x="186" y="23"/>
                  <a:pt x="196" y="40"/>
                </a:cubicBezTo>
                <a:cubicBezTo>
                  <a:pt x="198" y="44"/>
                  <a:pt x="204" y="53"/>
                  <a:pt x="202" y="66"/>
                </a:cubicBezTo>
                <a:cubicBezTo>
                  <a:pt x="200" y="87"/>
                  <a:pt x="182" y="102"/>
                  <a:pt x="179" y="104"/>
                </a:cubicBezTo>
                <a:cubicBezTo>
                  <a:pt x="185" y="111"/>
                  <a:pt x="193" y="130"/>
                  <a:pt x="195" y="149"/>
                </a:cubicBezTo>
                <a:cubicBezTo>
                  <a:pt x="196" y="156"/>
                  <a:pt x="194" y="171"/>
                  <a:pt x="185" y="186"/>
                </a:cubicBezTo>
                <a:cubicBezTo>
                  <a:pt x="182" y="191"/>
                  <a:pt x="172" y="205"/>
                  <a:pt x="153" y="211"/>
                </a:cubicBezTo>
                <a:cubicBezTo>
                  <a:pt x="140" y="215"/>
                  <a:pt x="130" y="213"/>
                  <a:pt x="125" y="212"/>
                </a:cubicBezTo>
                <a:cubicBezTo>
                  <a:pt x="116" y="210"/>
                  <a:pt x="106" y="208"/>
                  <a:pt x="101" y="200"/>
                </a:cubicBezTo>
                <a:cubicBezTo>
                  <a:pt x="99" y="198"/>
                  <a:pt x="97" y="193"/>
                  <a:pt x="94" y="182"/>
                </a:cubicBezTo>
                <a:cubicBezTo>
                  <a:pt x="91" y="173"/>
                  <a:pt x="91" y="171"/>
                  <a:pt x="89" y="170"/>
                </a:cubicBezTo>
                <a:cubicBezTo>
                  <a:pt x="83" y="167"/>
                  <a:pt x="74" y="176"/>
                  <a:pt x="72" y="178"/>
                </a:cubicBezTo>
                <a:cubicBezTo>
                  <a:pt x="65" y="185"/>
                  <a:pt x="66" y="188"/>
                  <a:pt x="61" y="190"/>
                </a:cubicBezTo>
                <a:cubicBezTo>
                  <a:pt x="55" y="193"/>
                  <a:pt x="48" y="191"/>
                  <a:pt x="43" y="188"/>
                </a:cubicBezTo>
                <a:cubicBezTo>
                  <a:pt x="37" y="183"/>
                  <a:pt x="36" y="176"/>
                  <a:pt x="36" y="175"/>
                </a:cubicBezTo>
                <a:cubicBezTo>
                  <a:pt x="37" y="175"/>
                  <a:pt x="39" y="172"/>
                  <a:pt x="43" y="173"/>
                </a:cubicBezTo>
                <a:cubicBezTo>
                  <a:pt x="48" y="173"/>
                  <a:pt x="51" y="176"/>
                  <a:pt x="52" y="176"/>
                </a:cubicBezTo>
                <a:cubicBezTo>
                  <a:pt x="56" y="169"/>
                  <a:pt x="60" y="164"/>
                  <a:pt x="63" y="159"/>
                </a:cubicBezTo>
                <a:cubicBezTo>
                  <a:pt x="70" y="149"/>
                  <a:pt x="72" y="147"/>
                  <a:pt x="76" y="146"/>
                </a:cubicBezTo>
                <a:cubicBezTo>
                  <a:pt x="77" y="146"/>
                  <a:pt x="83" y="143"/>
                  <a:pt x="89" y="145"/>
                </a:cubicBezTo>
                <a:cubicBezTo>
                  <a:pt x="92" y="147"/>
                  <a:pt x="92" y="149"/>
                  <a:pt x="96" y="150"/>
                </a:cubicBezTo>
                <a:cubicBezTo>
                  <a:pt x="101" y="152"/>
                  <a:pt x="106" y="151"/>
                  <a:pt x="107" y="151"/>
                </a:cubicBezTo>
                <a:cubicBezTo>
                  <a:pt x="113" y="149"/>
                  <a:pt x="117" y="145"/>
                  <a:pt x="118" y="144"/>
                </a:cubicBezTo>
                <a:cubicBezTo>
                  <a:pt x="115" y="144"/>
                  <a:pt x="111" y="144"/>
                  <a:pt x="107" y="143"/>
                </a:cubicBezTo>
                <a:cubicBezTo>
                  <a:pt x="100" y="142"/>
                  <a:pt x="96" y="139"/>
                  <a:pt x="93" y="137"/>
                </a:cubicBezTo>
                <a:cubicBezTo>
                  <a:pt x="87" y="132"/>
                  <a:pt x="84" y="127"/>
                  <a:pt x="80" y="121"/>
                </a:cubicBezTo>
                <a:cubicBezTo>
                  <a:pt x="78" y="118"/>
                  <a:pt x="75" y="113"/>
                  <a:pt x="72" y="105"/>
                </a:cubicBezTo>
                <a:cubicBezTo>
                  <a:pt x="69" y="96"/>
                  <a:pt x="69" y="92"/>
                  <a:pt x="65" y="89"/>
                </a:cubicBezTo>
                <a:cubicBezTo>
                  <a:pt x="62" y="87"/>
                  <a:pt x="58" y="87"/>
                  <a:pt x="55" y="86"/>
                </a:cubicBezTo>
                <a:cubicBezTo>
                  <a:pt x="50" y="85"/>
                  <a:pt x="47" y="86"/>
                  <a:pt x="43" y="87"/>
                </a:cubicBezTo>
                <a:cubicBezTo>
                  <a:pt x="35" y="88"/>
                  <a:pt x="29" y="89"/>
                  <a:pt x="23" y="87"/>
                </a:cubicBezTo>
                <a:cubicBezTo>
                  <a:pt x="15" y="85"/>
                  <a:pt x="11" y="79"/>
                  <a:pt x="8" y="75"/>
                </a:cubicBezTo>
                <a:cubicBezTo>
                  <a:pt x="0" y="64"/>
                  <a:pt x="0" y="51"/>
                  <a:pt x="0" y="46"/>
                </a:cubicBezTo>
                <a:cubicBezTo>
                  <a:pt x="3" y="39"/>
                  <a:pt x="7" y="28"/>
                  <a:pt x="18" y="19"/>
                </a:cubicBezTo>
                <a:cubicBezTo>
                  <a:pt x="25" y="12"/>
                  <a:pt x="33" y="3"/>
                  <a:pt x="38" y="0"/>
                </a:cubicBezTo>
                <a:close/>
              </a:path>
            </a:pathLst>
          </a:custGeom>
          <a:solidFill>
            <a:srgbClr val="376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Google Shape;27;p5">
            <a:extLst>
              <a:ext uri="{FF2B5EF4-FFF2-40B4-BE49-F238E27FC236}">
                <a16:creationId xmlns:a16="http://schemas.microsoft.com/office/drawing/2014/main" id="{5A671028-FA37-4D9C-B5DC-9F432730DF24}"/>
              </a:ext>
            </a:extLst>
          </p:cNvPr>
          <p:cNvSpPr txBox="1">
            <a:spLocks noGrp="1"/>
          </p:cNvSpPr>
          <p:nvPr userDrawn="1">
            <p:ph type="title"/>
          </p:nvPr>
        </p:nvSpPr>
        <p:spPr>
          <a:xfrm>
            <a:off x="400730" y="226686"/>
            <a:ext cx="9222389"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sz="3200">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7" name="Rectangle 36">
            <a:extLst>
              <a:ext uri="{FF2B5EF4-FFF2-40B4-BE49-F238E27FC236}">
                <a16:creationId xmlns:a16="http://schemas.microsoft.com/office/drawing/2014/main" id="{9CC21FC8-60AD-476E-A071-71B208AA97D8}"/>
              </a:ext>
            </a:extLst>
          </p:cNvPr>
          <p:cNvSpPr>
            <a:spLocks noChangeArrowheads="1"/>
          </p:cNvSpPr>
          <p:nvPr userDrawn="1"/>
        </p:nvSpPr>
        <p:spPr bwMode="auto">
          <a:xfrm>
            <a:off x="12422" y="6632466"/>
            <a:ext cx="5107296" cy="226474"/>
          </a:xfrm>
          <a:prstGeom prst="rect">
            <a:avLst/>
          </a:prstGeom>
          <a:solidFill>
            <a:srgbClr val="FFB98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8" name="Rectangle 37">
            <a:extLst>
              <a:ext uri="{FF2B5EF4-FFF2-40B4-BE49-F238E27FC236}">
                <a16:creationId xmlns:a16="http://schemas.microsoft.com/office/drawing/2014/main" id="{0C8A2595-C2D3-4F10-9793-FB55B9DEA0EB}"/>
              </a:ext>
            </a:extLst>
          </p:cNvPr>
          <p:cNvSpPr>
            <a:spLocks noChangeArrowheads="1"/>
          </p:cNvSpPr>
          <p:nvPr userDrawn="1"/>
        </p:nvSpPr>
        <p:spPr bwMode="auto">
          <a:xfrm>
            <a:off x="5098552" y="6632466"/>
            <a:ext cx="3636275" cy="226474"/>
          </a:xfrm>
          <a:prstGeom prst="rect">
            <a:avLst/>
          </a:prstGeom>
          <a:solidFill>
            <a:srgbClr val="F8C95C"/>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9" name="Rectangle 38">
            <a:extLst>
              <a:ext uri="{FF2B5EF4-FFF2-40B4-BE49-F238E27FC236}">
                <a16:creationId xmlns:a16="http://schemas.microsoft.com/office/drawing/2014/main" id="{F91202FC-5766-4C62-BEEA-4FF3EC77D2EC}"/>
              </a:ext>
            </a:extLst>
          </p:cNvPr>
          <p:cNvSpPr>
            <a:spLocks noChangeArrowheads="1"/>
          </p:cNvSpPr>
          <p:nvPr userDrawn="1"/>
        </p:nvSpPr>
        <p:spPr bwMode="auto">
          <a:xfrm>
            <a:off x="8734827" y="6632466"/>
            <a:ext cx="2150440" cy="226474"/>
          </a:xfrm>
          <a:prstGeom prst="rect">
            <a:avLst/>
          </a:prstGeom>
          <a:solidFill>
            <a:srgbClr val="FA8D30"/>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0" name="Rectangle 39">
            <a:extLst>
              <a:ext uri="{FF2B5EF4-FFF2-40B4-BE49-F238E27FC236}">
                <a16:creationId xmlns:a16="http://schemas.microsoft.com/office/drawing/2014/main" id="{8B0D69C6-83F5-426B-AA7F-9EB72CCA939D}"/>
              </a:ext>
            </a:extLst>
          </p:cNvPr>
          <p:cNvSpPr>
            <a:spLocks noChangeArrowheads="1"/>
          </p:cNvSpPr>
          <p:nvPr userDrawn="1"/>
        </p:nvSpPr>
        <p:spPr bwMode="auto">
          <a:xfrm>
            <a:off x="10885267" y="6632466"/>
            <a:ext cx="1288995" cy="226474"/>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231190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lid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200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lide 4">
    <p:spTree>
      <p:nvGrpSpPr>
        <p:cNvPr id="1" name=""/>
        <p:cNvGrpSpPr/>
        <p:nvPr/>
      </p:nvGrpSpPr>
      <p:grpSpPr>
        <a:xfrm>
          <a:off x="0" y="0"/>
          <a:ext cx="0" cy="0"/>
          <a:chOff x="0" y="0"/>
          <a:chExt cx="0" cy="0"/>
        </a:xfrm>
      </p:grpSpPr>
      <p:sp>
        <p:nvSpPr>
          <p:cNvPr id="27" name="그림 개체 틀 5">
            <a:extLst>
              <a:ext uri="{FF2B5EF4-FFF2-40B4-BE49-F238E27FC236}">
                <a16:creationId xmlns:a16="http://schemas.microsoft.com/office/drawing/2014/main" id="{B8C69FCC-3081-4E23-84E1-F2379509B5DD}"/>
              </a:ext>
            </a:extLst>
          </p:cNvPr>
          <p:cNvSpPr>
            <a:spLocks noGrp="1"/>
          </p:cNvSpPr>
          <p:nvPr>
            <p:ph type="pic" sz="quarter" idx="12" hasCustomPrompt="1"/>
          </p:nvPr>
        </p:nvSpPr>
        <p:spPr>
          <a:xfrm>
            <a:off x="1767304"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8" name="직사각형 2">
            <a:extLst>
              <a:ext uri="{FF2B5EF4-FFF2-40B4-BE49-F238E27FC236}">
                <a16:creationId xmlns:a16="http://schemas.microsoft.com/office/drawing/2014/main" id="{1CDA6316-4390-4AFE-AB67-293718995409}"/>
              </a:ext>
            </a:extLst>
          </p:cNvPr>
          <p:cNvSpPr/>
          <p:nvPr userDrawn="1"/>
        </p:nvSpPr>
        <p:spPr>
          <a:xfrm>
            <a:off x="0" y="0"/>
            <a:ext cx="1757779" cy="6858000"/>
          </a:xfrm>
          <a:prstGeom prst="rect">
            <a:avLst/>
          </a:prstGeom>
          <a:solidFill>
            <a:srgbClr val="E9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Rectangle 5">
            <a:extLst>
              <a:ext uri="{FF2B5EF4-FFF2-40B4-BE49-F238E27FC236}">
                <a16:creationId xmlns:a16="http://schemas.microsoft.com/office/drawing/2014/main" id="{56DF6D6D-1787-4F70-A868-AA71A0ECE429}"/>
              </a:ext>
            </a:extLst>
          </p:cNvPr>
          <p:cNvSpPr>
            <a:spLocks noChangeArrowheads="1"/>
          </p:cNvSpPr>
          <p:nvPr userDrawn="1"/>
        </p:nvSpPr>
        <p:spPr bwMode="auto">
          <a:xfrm>
            <a:off x="-1588" y="7938"/>
            <a:ext cx="345002" cy="982866"/>
          </a:xfrm>
          <a:prstGeom prst="rect">
            <a:avLst/>
          </a:prstGeom>
          <a:solidFill>
            <a:srgbClr val="E9475A"/>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372541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A1D8D1F3-9EB4-4312-80AD-8E40ABFC9F16}"/>
              </a:ext>
            </a:extLst>
          </p:cNvPr>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3200" b="0" baseline="0">
                <a:solidFill>
                  <a:srgbClr val="E9475A"/>
                </a:solidFill>
                <a:latin typeface="+mj-lt"/>
                <a:cs typeface="Arial" pitchFamily="34" charset="0"/>
              </a:defRPr>
            </a:lvl1pPr>
          </a:lstStyle>
          <a:p>
            <a:pPr lvl="0"/>
            <a:r>
              <a:rPr lang="en-US" altLang="ko-KR" dirty="0"/>
              <a:t>Icon Sets Layout</a:t>
            </a:r>
          </a:p>
        </p:txBody>
      </p:sp>
      <p:sp>
        <p:nvSpPr>
          <p:cNvPr id="4" name="Rounded Rectangle 2">
            <a:extLst>
              <a:ext uri="{FF2B5EF4-FFF2-40B4-BE49-F238E27FC236}">
                <a16:creationId xmlns:a16="http://schemas.microsoft.com/office/drawing/2014/main" id="{922F5DCE-EDF9-4C6A-ADDA-0F47F455138E}"/>
              </a:ext>
            </a:extLst>
          </p:cNvPr>
          <p:cNvSpPr/>
          <p:nvPr userDrawn="1"/>
        </p:nvSpPr>
        <p:spPr>
          <a:xfrm>
            <a:off x="354010" y="1131591"/>
            <a:ext cx="3560767" cy="5402561"/>
          </a:xfrm>
          <a:prstGeom prst="roundRect">
            <a:avLst>
              <a:gd name="adj" fmla="val 3968"/>
            </a:avLst>
          </a:prstGeom>
          <a:solidFill>
            <a:srgbClr val="E9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5" name="Rounded Rectangle 3">
            <a:extLst>
              <a:ext uri="{FF2B5EF4-FFF2-40B4-BE49-F238E27FC236}">
                <a16:creationId xmlns:a16="http://schemas.microsoft.com/office/drawing/2014/main" id="{D63A012C-1E75-46B7-9321-0C0FE7646212}"/>
              </a:ext>
            </a:extLst>
          </p:cNvPr>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6" name="Half Frame 4">
            <a:extLst>
              <a:ext uri="{FF2B5EF4-FFF2-40B4-BE49-F238E27FC236}">
                <a16:creationId xmlns:a16="http://schemas.microsoft.com/office/drawing/2014/main" id="{8DF781D6-04F5-4E4C-B365-62766C4C450C}"/>
              </a:ext>
            </a:extLst>
          </p:cNvPr>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7" name="TextBox 57">
            <a:extLst>
              <a:ext uri="{FF2B5EF4-FFF2-40B4-BE49-F238E27FC236}">
                <a16:creationId xmlns:a16="http://schemas.microsoft.com/office/drawing/2014/main" id="{1D0C7FA4-82F0-42D9-996B-460EB71045EB}"/>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8" name="TextBox 58">
            <a:extLst>
              <a:ext uri="{FF2B5EF4-FFF2-40B4-BE49-F238E27FC236}">
                <a16:creationId xmlns:a16="http://schemas.microsoft.com/office/drawing/2014/main" id="{25DDD7CA-DB1C-4F55-A7A5-95D5514DB60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10" name="TextBox 60">
            <a:extLst>
              <a:ext uri="{FF2B5EF4-FFF2-40B4-BE49-F238E27FC236}">
                <a16:creationId xmlns:a16="http://schemas.microsoft.com/office/drawing/2014/main" id="{A219C656-BF78-45EB-A918-2C9EE4D148F3}"/>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
        <p:nvSpPr>
          <p:cNvPr id="13" name="CuadroTexto 12">
            <a:extLst>
              <a:ext uri="{FF2B5EF4-FFF2-40B4-BE49-F238E27FC236}">
                <a16:creationId xmlns:a16="http://schemas.microsoft.com/office/drawing/2014/main" id="{52B1362C-ED0D-4D33-9F98-3E95F2941E8A}"/>
              </a:ext>
            </a:extLst>
          </p:cNvPr>
          <p:cNvSpPr txBox="1"/>
          <p:nvPr userDrawn="1"/>
        </p:nvSpPr>
        <p:spPr>
          <a:xfrm>
            <a:off x="608867" y="5897339"/>
            <a:ext cx="3228976" cy="307777"/>
          </a:xfrm>
          <a:prstGeom prst="rect">
            <a:avLst/>
          </a:prstGeom>
          <a:noFill/>
        </p:spPr>
        <p:txBody>
          <a:bodyPr wrap="square">
            <a:spAutoFit/>
          </a:bodyPr>
          <a:lstStyle/>
          <a:p>
            <a:r>
              <a:rPr lang="es-PE" sz="1400" dirty="0">
                <a:solidFill>
                  <a:schemeClr val="bg1"/>
                </a:solidFill>
              </a:rPr>
              <a:t>https://www.plantillaspower-point.com/</a:t>
            </a:r>
          </a:p>
        </p:txBody>
      </p:sp>
    </p:spTree>
    <p:extLst>
      <p:ext uri="{BB962C8B-B14F-4D97-AF65-F5344CB8AC3E}">
        <p14:creationId xmlns:p14="http://schemas.microsoft.com/office/powerpoint/2010/main" val="364833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89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51" r:id="rId1"/>
    <p:sldLayoutId id="2147483671" r:id="rId2"/>
    <p:sldLayoutId id="2147483668" r:id="rId3"/>
    <p:sldLayoutId id="2147483669" r:id="rId4"/>
    <p:sldLayoutId id="2147483670" r:id="rId5"/>
    <p:sldLayoutId id="2147483673" r:id="rId6"/>
    <p:sldLayoutId id="2147483672" r:id="rId7"/>
    <p:sldLayoutId id="2147483674" r:id="rId8"/>
    <p:sldLayoutId id="214748367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DD42EE-129E-429E-AF40-A40829288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6DE33902-1F4F-4FB9-8375-0792F4B73E33}"/>
              </a:ext>
            </a:extLst>
          </p:cNvPr>
          <p:cNvSpPr/>
          <p:nvPr/>
        </p:nvSpPr>
        <p:spPr>
          <a:xfrm>
            <a:off x="-1" y="5042263"/>
            <a:ext cx="12191996" cy="1814734"/>
          </a:xfrm>
          <a:prstGeom prst="rect">
            <a:avLst/>
          </a:prstGeom>
          <a:gradFill>
            <a:gsLst>
              <a:gs pos="0">
                <a:schemeClr val="tx1">
                  <a:lumMod val="65000"/>
                  <a:lumOff val="35000"/>
                  <a:alpha val="0"/>
                </a:schemeClr>
              </a:gs>
              <a:gs pos="100000">
                <a:schemeClr val="tx1">
                  <a:lumMod val="65000"/>
                  <a:lumOff val="35000"/>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hlinkClick r:id="rId3"/>
            <a:extLst>
              <a:ext uri="{FF2B5EF4-FFF2-40B4-BE49-F238E27FC236}">
                <a16:creationId xmlns:a16="http://schemas.microsoft.com/office/drawing/2014/main" id="{65EB7FFB-6FB1-480A-A898-65150C03087A}"/>
              </a:ext>
            </a:extLst>
          </p:cNvPr>
          <p:cNvSpPr txBox="1"/>
          <p:nvPr/>
        </p:nvSpPr>
        <p:spPr>
          <a:xfrm>
            <a:off x="-1" y="6337147"/>
            <a:ext cx="12191996" cy="246221"/>
          </a:xfrm>
          <a:prstGeom prst="rect">
            <a:avLst/>
          </a:prstGeom>
          <a:noFill/>
        </p:spPr>
        <p:txBody>
          <a:bodyPr wrap="square" rtlCol="0" anchor="ctr">
            <a:spAutoFit/>
          </a:bodyPr>
          <a:lstStyle/>
          <a:p>
            <a:pPr algn="ctr"/>
            <a:r>
              <a:rPr lang="en-US" altLang="ko-KR" sz="1000" dirty="0">
                <a:solidFill>
                  <a:schemeClr val="bg1"/>
                </a:solidFill>
                <a:cs typeface="Arial" pitchFamily="34" charset="0"/>
                <a:hlinkClick r:id="rId3">
                  <a:extLst>
                    <a:ext uri="{A12FA001-AC4F-418D-AE19-62706E023703}">
                      <ahyp:hlinkClr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19" name="Rectangle 1">
            <a:extLst>
              <a:ext uri="{FF2B5EF4-FFF2-40B4-BE49-F238E27FC236}">
                <a16:creationId xmlns:a16="http://schemas.microsoft.com/office/drawing/2014/main" id="{0AFA08E5-AB22-4129-AA81-D5D9AF16C1A4}"/>
              </a:ext>
            </a:extLst>
          </p:cNvPr>
          <p:cNvSpPr/>
          <p:nvPr/>
        </p:nvSpPr>
        <p:spPr>
          <a:xfrm>
            <a:off x="-6" y="4797083"/>
            <a:ext cx="12192000" cy="2059914"/>
          </a:xfrm>
          <a:prstGeom prst="rect">
            <a:avLst/>
          </a:prstGeom>
          <a:solidFill>
            <a:schemeClr val="accent6">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B6167FF-AD5E-41E4-8385-3024DC936CF2}"/>
              </a:ext>
            </a:extLst>
          </p:cNvPr>
          <p:cNvSpPr txBox="1"/>
          <p:nvPr/>
        </p:nvSpPr>
        <p:spPr>
          <a:xfrm>
            <a:off x="-12" y="5844704"/>
            <a:ext cx="12191998" cy="615553"/>
          </a:xfrm>
          <a:prstGeom prst="rect">
            <a:avLst/>
          </a:prstGeom>
          <a:noFill/>
        </p:spPr>
        <p:txBody>
          <a:bodyPr wrap="square" rtlCol="0" anchor="ctr">
            <a:spAutoFit/>
          </a:bodyPr>
          <a:lstStyle/>
          <a:p>
            <a:pPr algn="ctr"/>
            <a:r>
              <a:rPr lang="en-US" altLang="ko-KR" sz="17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pitchFamily="34" charset="0"/>
              </a:rPr>
              <a:t>LIC. RITA MEDINA</a:t>
            </a:r>
          </a:p>
          <a:p>
            <a:pPr algn="ctr"/>
            <a:r>
              <a:rPr lang="en-US" altLang="ko-KR" sz="17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pitchFamily="34" charset="0"/>
              </a:rPr>
              <a:t>NUTRICIONISTA </a:t>
            </a:r>
            <a:endParaRPr lang="ko-KR" altLang="en-US" sz="1700" b="1" dirty="0">
              <a:effectLst>
                <a:outerShdw blurRad="38100" dist="38100" dir="2700000" algn="tl">
                  <a:srgbClr val="000000">
                    <a:alpha val="43137"/>
                  </a:srgbClr>
                </a:outerShdw>
              </a:effectLst>
              <a:latin typeface="Source Sans Pro" panose="020B0503030403020204" pitchFamily="34" charset="0"/>
              <a:cs typeface="Arial" pitchFamily="34" charset="0"/>
            </a:endParaRPr>
          </a:p>
        </p:txBody>
      </p:sp>
      <p:sp>
        <p:nvSpPr>
          <p:cNvPr id="8" name="TextBox 7">
            <a:extLst>
              <a:ext uri="{FF2B5EF4-FFF2-40B4-BE49-F238E27FC236}">
                <a16:creationId xmlns:a16="http://schemas.microsoft.com/office/drawing/2014/main" id="{03B4C724-0776-4328-8F0A-B72DA1579537}"/>
              </a:ext>
            </a:extLst>
          </p:cNvPr>
          <p:cNvSpPr txBox="1"/>
          <p:nvPr/>
        </p:nvSpPr>
        <p:spPr>
          <a:xfrm>
            <a:off x="1" y="4779944"/>
            <a:ext cx="12191999" cy="1092607"/>
          </a:xfrm>
          <a:prstGeom prst="rect">
            <a:avLst/>
          </a:prstGeom>
          <a:noFill/>
        </p:spPr>
        <p:txBody>
          <a:bodyPr wrap="square" rtlCol="0" anchor="ctr">
            <a:spAutoFit/>
          </a:bodyPr>
          <a:lstStyle/>
          <a:p>
            <a:pPr algn="ctr"/>
            <a:r>
              <a:rPr lang="es-ES" sz="40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BENEFICIOS DEL HUEVO </a:t>
            </a:r>
          </a:p>
          <a:p>
            <a:pPr algn="ctr"/>
            <a:r>
              <a:rPr lang="es-ES" sz="25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EN EL DEPORTE Y LA  FORMACION DE LA  MASA MUSCULAR</a:t>
            </a:r>
            <a:endParaRPr lang="ko-KR" altLang="en-US" sz="2500" b="1" dirty="0">
              <a:effectLst>
                <a:outerShdw blurRad="38100" dist="38100" dir="2700000" algn="tl">
                  <a:srgbClr val="000000">
                    <a:alpha val="43137"/>
                  </a:srgbClr>
                </a:outerShdw>
              </a:effectLst>
              <a:latin typeface="Source Sans Pro" panose="020B0503030403020204" pitchFamily="34" charset="0"/>
              <a:cs typeface="Arial" pitchFamily="34" charset="0"/>
            </a:endParaRPr>
          </a:p>
        </p:txBody>
      </p:sp>
      <p:pic>
        <p:nvPicPr>
          <p:cNvPr id="16" name="Imagen 15">
            <a:extLst>
              <a:ext uri="{FF2B5EF4-FFF2-40B4-BE49-F238E27FC236}">
                <a16:creationId xmlns:a16="http://schemas.microsoft.com/office/drawing/2014/main" id="{6F36118F-298C-46F6-A0A1-2FFD9CA6A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074" y="428465"/>
            <a:ext cx="5457825" cy="4381500"/>
          </a:xfrm>
          <a:prstGeom prst="rect">
            <a:avLst/>
          </a:prstGeom>
        </p:spPr>
      </p:pic>
    </p:spTree>
    <p:extLst>
      <p:ext uri="{BB962C8B-B14F-4D97-AF65-F5344CB8AC3E}">
        <p14:creationId xmlns:p14="http://schemas.microsoft.com/office/powerpoint/2010/main" val="11809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235"/>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2" name="Rectángulo 1">
            <a:extLst>
              <a:ext uri="{FF2B5EF4-FFF2-40B4-BE49-F238E27FC236}">
                <a16:creationId xmlns:a16="http://schemas.microsoft.com/office/drawing/2014/main" id="{9F3B73C3-5BDC-4213-87D0-964574D96927}"/>
              </a:ext>
            </a:extLst>
          </p:cNvPr>
          <p:cNvSpPr/>
          <p:nvPr/>
        </p:nvSpPr>
        <p:spPr>
          <a:xfrm>
            <a:off x="586154" y="2610705"/>
            <a:ext cx="5625803" cy="3539430"/>
          </a:xfrm>
          <a:prstGeom prst="rect">
            <a:avLst/>
          </a:prstGeom>
        </p:spPr>
        <p:txBody>
          <a:bodyPr wrap="square">
            <a:spAutoFit/>
          </a:bodyPr>
          <a:lstStyle/>
          <a:p>
            <a:pPr algn="just"/>
            <a:r>
              <a:rPr lang="es-BO" sz="1600" dirty="0">
                <a:solidFill>
                  <a:schemeClr val="bg1"/>
                </a:solidFill>
                <a:latin typeface="Calibri" panose="020F0502020204030204" pitchFamily="34" charset="0"/>
                <a:cs typeface="Calibri" panose="020F0502020204030204" pitchFamily="34" charset="0"/>
              </a:rPr>
              <a:t>En concreto, </a:t>
            </a:r>
          </a:p>
          <a:p>
            <a:pPr algn="just"/>
            <a:r>
              <a:rPr lang="es-BO" sz="1600" dirty="0">
                <a:solidFill>
                  <a:schemeClr val="bg1"/>
                </a:solidFill>
                <a:latin typeface="Calibri" panose="020F0502020204030204" pitchFamily="34" charset="0"/>
                <a:cs typeface="Calibri" panose="020F0502020204030204" pitchFamily="34" charset="0"/>
              </a:rPr>
              <a:t>la ingesta de unos 20-25 g de proteína de huevo, (2 huevos)</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proporcionan unos 8-10 g de aminoácidos esenciales,</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permite alcanzar casi la máxima síntesis proteica en adultos jóvenes tras un ejercicio de resistencia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En adultos sedentarios, se recomienda la ingesta de:</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 al menos 0,8-1 g de proteína/kg de peso corporal al día (12), que permite mantener el balance proteico. </a:t>
            </a:r>
          </a:p>
          <a:p>
            <a:pPr algn="just"/>
            <a:endParaRPr lang="es-BO" sz="1600" dirty="0">
              <a:solidFill>
                <a:schemeClr val="bg1"/>
              </a:solidFill>
              <a:latin typeface="Calibri" panose="020F0502020204030204" pitchFamily="34" charset="0"/>
              <a:cs typeface="Calibri" panose="020F0502020204030204" pitchFamily="34" charset="0"/>
            </a:endParaRPr>
          </a:p>
          <a:p>
            <a:pPr algn="just"/>
            <a:endParaRPr lang="es-ES" sz="1600" dirty="0">
              <a:solidFill>
                <a:schemeClr val="bg1"/>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5E36A329-0F14-4C63-961A-846C0508CCD4}"/>
              </a:ext>
            </a:extLst>
          </p:cNvPr>
          <p:cNvSpPr/>
          <p:nvPr/>
        </p:nvSpPr>
        <p:spPr>
          <a:xfrm>
            <a:off x="586154" y="1017977"/>
            <a:ext cx="6096000" cy="707886"/>
          </a:xfrm>
          <a:prstGeom prst="rect">
            <a:avLst/>
          </a:prstGeom>
        </p:spPr>
        <p:txBody>
          <a:bodyPr>
            <a:spAutoFit/>
          </a:bodyPr>
          <a:lstStyle/>
          <a:p>
            <a:r>
              <a:rPr lang="es-ES"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NECESIDADES NUTRICIONALES DE LAS PERSONAS FÍSICAMENTE ACTIVAS</a:t>
            </a:r>
            <a:endParaRPr lang="es-BO"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135E16B4-57AA-48A9-9E09-01DD4DDB5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6666" y="1380102"/>
            <a:ext cx="4941251" cy="3592903"/>
          </a:xfrm>
          <a:prstGeom prst="rect">
            <a:avLst/>
          </a:prstGeom>
        </p:spPr>
      </p:pic>
      <p:sp>
        <p:nvSpPr>
          <p:cNvPr id="10" name="CuadroTexto 9">
            <a:extLst>
              <a:ext uri="{FF2B5EF4-FFF2-40B4-BE49-F238E27FC236}">
                <a16:creationId xmlns:a16="http://schemas.microsoft.com/office/drawing/2014/main" id="{E50D9EA2-30EC-0BD9-691B-20C8DE22FDED}"/>
              </a:ext>
            </a:extLst>
          </p:cNvPr>
          <p:cNvSpPr txBox="1"/>
          <p:nvPr/>
        </p:nvSpPr>
        <p:spPr>
          <a:xfrm>
            <a:off x="586154" y="1987826"/>
            <a:ext cx="4941251" cy="369332"/>
          </a:xfrm>
          <a:prstGeom prst="rect">
            <a:avLst/>
          </a:prstGeom>
          <a:noFill/>
        </p:spPr>
        <p:txBody>
          <a:bodyPr wrap="square">
            <a:spAutoFit/>
          </a:bodyPr>
          <a:lstStyle/>
          <a:p>
            <a:pPr algn="just"/>
            <a:r>
              <a:rPr lang="es-ES" sz="18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PROTEINAS DEL HUEVO</a:t>
            </a:r>
          </a:p>
        </p:txBody>
      </p:sp>
    </p:spTree>
    <p:extLst>
      <p:ext uri="{BB962C8B-B14F-4D97-AF65-F5344CB8AC3E}">
        <p14:creationId xmlns:p14="http://schemas.microsoft.com/office/powerpoint/2010/main" val="1324668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985215"/>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692246" y="1971668"/>
            <a:ext cx="5989907" cy="3354765"/>
          </a:xfrm>
          <a:prstGeom prst="rect">
            <a:avLst/>
          </a:prstGeom>
        </p:spPr>
        <p:txBody>
          <a:bodyPr wrap="square">
            <a:spAutoFit/>
          </a:bodyPr>
          <a:lstStyle/>
          <a:p>
            <a:pPr algn="just"/>
            <a:r>
              <a:rPr lang="es-ES" sz="2000" b="1" dirty="0">
                <a:solidFill>
                  <a:srgbClr val="FFC000"/>
                </a:solidFill>
                <a:latin typeface="Calibri" panose="020F0502020204030204" pitchFamily="34" charset="0"/>
                <a:cs typeface="Calibri" panose="020F0502020204030204" pitchFamily="34" charset="0"/>
              </a:rPr>
              <a:t>PROTEÍNAS DEL HUEVO</a:t>
            </a:r>
          </a:p>
          <a:p>
            <a:pPr algn="just"/>
            <a:endParaRPr lang="es-ES" sz="1600" dirty="0">
              <a:solidFill>
                <a:schemeClr val="bg1"/>
              </a:solidFill>
              <a:latin typeface="Calibri" panose="020F0502020204030204" pitchFamily="34" charset="0"/>
              <a:cs typeface="Calibri" panose="020F0502020204030204" pitchFamily="34" charset="0"/>
            </a:endParaRP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Personas físicamente activas y especialmente en deportes de alta intensidad, se recomiendan cantidades entre 1,2 y 2,0 g/kg/día (1).</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 Como el peso corporal varía, también  las exigencias de cada disciplina la ingesta adecuada de proteínas en un deportista puede variar también enormemente: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60-85 g/día en deportistas de 50 kg de peso hasta 180-255 g/día en deportistas de 150 kg.</a:t>
            </a:r>
          </a:p>
          <a:p>
            <a:pPr algn="just"/>
            <a:endParaRPr lang="es-ES" sz="1600" dirty="0">
              <a:solidFill>
                <a:schemeClr val="bg1"/>
              </a:solidFill>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A2F2D814-D17F-4166-BCAD-9F1EE7908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527" y="1693101"/>
            <a:ext cx="4971100" cy="3955782"/>
          </a:xfrm>
          <a:prstGeom prst="rect">
            <a:avLst/>
          </a:prstGeom>
        </p:spPr>
      </p:pic>
    </p:spTree>
    <p:extLst>
      <p:ext uri="{BB962C8B-B14F-4D97-AF65-F5344CB8AC3E}">
        <p14:creationId xmlns:p14="http://schemas.microsoft.com/office/powerpoint/2010/main" val="5701070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985215"/>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417444" y="1971668"/>
            <a:ext cx="6264710" cy="3847207"/>
          </a:xfrm>
          <a:prstGeom prst="rect">
            <a:avLst/>
          </a:prstGeom>
        </p:spPr>
        <p:txBody>
          <a:bodyPr wrap="square">
            <a:spAutoFit/>
          </a:bodyPr>
          <a:lstStyle/>
          <a:p>
            <a:pPr algn="just"/>
            <a:r>
              <a:rPr lang="es-ES" sz="2000" b="1" dirty="0">
                <a:solidFill>
                  <a:srgbClr val="FFC000"/>
                </a:solidFill>
                <a:latin typeface="Calibri" panose="020F0502020204030204" pitchFamily="34" charset="0"/>
                <a:cs typeface="Calibri" panose="020F0502020204030204" pitchFamily="34" charset="0"/>
              </a:rPr>
              <a:t>PROTEÍNAS DEL HUEVO</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Comer huevos enteros tras realizar ejercicio físico mejora más la reparación muscular que ingerir sólo las claras porque contiene más proteínas, según un estudio realizado por investigadores de la Universidad de Illinois (Estados Unidos) y que ha sido publicado en el 'American </a:t>
            </a:r>
            <a:r>
              <a:rPr lang="es-BO" sz="1600" dirty="0" err="1">
                <a:solidFill>
                  <a:schemeClr val="bg1"/>
                </a:solidFill>
                <a:latin typeface="Calibri" panose="020F0502020204030204" pitchFamily="34" charset="0"/>
                <a:cs typeface="Calibri" panose="020F0502020204030204" pitchFamily="34" charset="0"/>
              </a:rPr>
              <a:t>Journal</a:t>
            </a:r>
            <a:r>
              <a:rPr lang="es-BO" sz="1600" dirty="0">
                <a:solidFill>
                  <a:schemeClr val="bg1"/>
                </a:solidFill>
                <a:latin typeface="Calibri" panose="020F0502020204030204" pitchFamily="34" charset="0"/>
                <a:cs typeface="Calibri" panose="020F0502020204030204" pitchFamily="34" charset="0"/>
              </a:rPr>
              <a:t> </a:t>
            </a:r>
            <a:r>
              <a:rPr lang="es-BO" sz="1600" dirty="0" err="1">
                <a:solidFill>
                  <a:schemeClr val="bg1"/>
                </a:solidFill>
                <a:latin typeface="Calibri" panose="020F0502020204030204" pitchFamily="34" charset="0"/>
                <a:cs typeface="Calibri" panose="020F0502020204030204" pitchFamily="34" charset="0"/>
              </a:rPr>
              <a:t>of</a:t>
            </a:r>
            <a:r>
              <a:rPr lang="es-BO" sz="1600" dirty="0">
                <a:solidFill>
                  <a:schemeClr val="bg1"/>
                </a:solidFill>
                <a:latin typeface="Calibri" panose="020F0502020204030204" pitchFamily="34" charset="0"/>
                <a:cs typeface="Calibri" panose="020F0502020204030204" pitchFamily="34" charset="0"/>
              </a:rPr>
              <a:t> </a:t>
            </a:r>
            <a:r>
              <a:rPr lang="es-BO" sz="1600" dirty="0" err="1">
                <a:solidFill>
                  <a:schemeClr val="bg1"/>
                </a:solidFill>
                <a:latin typeface="Calibri" panose="020F0502020204030204" pitchFamily="34" charset="0"/>
                <a:cs typeface="Calibri" panose="020F0502020204030204" pitchFamily="34" charset="0"/>
              </a:rPr>
              <a:t>Clinical</a:t>
            </a:r>
            <a:r>
              <a:rPr lang="es-BO" sz="1600" dirty="0">
                <a:solidFill>
                  <a:schemeClr val="bg1"/>
                </a:solidFill>
                <a:latin typeface="Calibri" panose="020F0502020204030204" pitchFamily="34" charset="0"/>
                <a:cs typeface="Calibri" panose="020F0502020204030204" pitchFamily="34" charset="0"/>
              </a:rPr>
              <a:t> </a:t>
            </a:r>
            <a:r>
              <a:rPr lang="es-BO" sz="1600" dirty="0" err="1">
                <a:solidFill>
                  <a:schemeClr val="bg1"/>
                </a:solidFill>
                <a:latin typeface="Calibri" panose="020F0502020204030204" pitchFamily="34" charset="0"/>
                <a:cs typeface="Calibri" panose="020F0502020204030204" pitchFamily="34" charset="0"/>
              </a:rPr>
              <a:t>Nutrition</a:t>
            </a:r>
            <a:r>
              <a:rPr lang="es-BO" sz="1600" dirty="0">
                <a:solidFill>
                  <a:schemeClr val="bg1"/>
                </a:solidFill>
                <a:latin typeface="Calibri" panose="020F0502020204030204" pitchFamily="34" charset="0"/>
                <a:cs typeface="Calibri" panose="020F0502020204030204" pitchFamily="34" charset="0"/>
              </a:rPr>
              <a:t>’</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Comer huevos enteros tras realizar ejercicio físico mejora más la reparación muscular que ingerir sólo las claras</a:t>
            </a:r>
          </a:p>
          <a:p>
            <a:pPr algn="just"/>
            <a:r>
              <a:rPr lang="es-BO" sz="1600" b="0" i="0" u="none" strike="noStrike" dirty="0">
                <a:solidFill>
                  <a:srgbClr val="000000"/>
                </a:solidFill>
                <a:effectLst/>
                <a:latin typeface="Roboto" panose="02000000000000000000" pitchFamily="2" charset="0"/>
              </a:rPr>
              <a:t>los científicos reclutaron a 10 jóvenes a los que solicitaron</a:t>
            </a:r>
          </a:p>
          <a:p>
            <a:pPr algn="just"/>
            <a:r>
              <a:rPr lang="es-BO" sz="1600" dirty="0">
                <a:solidFill>
                  <a:schemeClr val="bg1"/>
                </a:solidFill>
                <a:latin typeface="Calibri" panose="020F0502020204030204" pitchFamily="34" charset="0"/>
                <a:cs typeface="Calibri" panose="020F0502020204030204" pitchFamily="34" charset="0"/>
              </a:rPr>
              <a:t>Los investigadores administraron leucina y fenilalanina marcadas con isótopos estables (dos aminoácidos importantes) a los participantes, con el fin de mantener y medir con precisión los niveles de aminoácidos en la sangre y los músculos.</a:t>
            </a:r>
          </a:p>
        </p:txBody>
      </p:sp>
      <p:pic>
        <p:nvPicPr>
          <p:cNvPr id="8" name="Imagen 7">
            <a:extLst>
              <a:ext uri="{FF2B5EF4-FFF2-40B4-BE49-F238E27FC236}">
                <a16:creationId xmlns:a16="http://schemas.microsoft.com/office/drawing/2014/main" id="{A2F2D814-D17F-4166-BCAD-9F1EE7908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527" y="1693101"/>
            <a:ext cx="4971100" cy="3955782"/>
          </a:xfrm>
          <a:prstGeom prst="rect">
            <a:avLst/>
          </a:prstGeom>
        </p:spPr>
      </p:pic>
    </p:spTree>
    <p:extLst>
      <p:ext uri="{BB962C8B-B14F-4D97-AF65-F5344CB8AC3E}">
        <p14:creationId xmlns:p14="http://schemas.microsoft.com/office/powerpoint/2010/main" val="27466207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985215"/>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692247" y="1971668"/>
            <a:ext cx="5528798" cy="3108543"/>
          </a:xfrm>
          <a:prstGeom prst="rect">
            <a:avLst/>
          </a:prstGeom>
        </p:spPr>
        <p:txBody>
          <a:bodyPr wrap="square">
            <a:spAutoFit/>
          </a:bodyPr>
          <a:lstStyle/>
          <a:p>
            <a:pPr algn="just"/>
            <a:r>
              <a:rPr lang="es-ES" sz="2000" b="1" dirty="0">
                <a:solidFill>
                  <a:srgbClr val="FFC000"/>
                </a:solidFill>
                <a:latin typeface="Calibri" panose="020F0502020204030204" pitchFamily="34" charset="0"/>
                <a:cs typeface="Calibri" panose="020F0502020204030204" pitchFamily="34" charset="0"/>
              </a:rPr>
              <a:t>PROTEÍNAS DEL HUEVO</a:t>
            </a:r>
            <a:endParaRPr lang="es-ES" sz="2000" b="1" dirty="0">
              <a:solidFill>
                <a:schemeClr val="bg1"/>
              </a:solidFill>
              <a:latin typeface="Calibri" panose="020F0502020204030204" pitchFamily="34" charset="0"/>
              <a:cs typeface="Calibri" panose="020F0502020204030204" pitchFamily="34" charset="0"/>
            </a:endParaRP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Sin embargo, la ingesta excesiva de proteínas </a:t>
            </a:r>
            <a:r>
              <a:rPr lang="es-BO" sz="1600" u="sng" dirty="0">
                <a:solidFill>
                  <a:schemeClr val="bg1"/>
                </a:solidFill>
                <a:latin typeface="Calibri" panose="020F0502020204030204" pitchFamily="34" charset="0"/>
                <a:cs typeface="Calibri" panose="020F0502020204030204" pitchFamily="34" charset="0"/>
              </a:rPr>
              <a:t>no parece incrementar significativamente la síntesis proteica</a:t>
            </a:r>
            <a:r>
              <a:rPr lang="es-BO" sz="1600" dirty="0">
                <a:solidFill>
                  <a:schemeClr val="bg1"/>
                </a:solidFill>
                <a:latin typeface="Calibri" panose="020F0502020204030204" pitchFamily="34" charset="0"/>
                <a:cs typeface="Calibri" panose="020F0502020204030204" pitchFamily="34" charset="0"/>
              </a:rPr>
              <a:t> (11).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El exceso de proteínas que no puede almacenarse se transforma en grasa para ser almacenada como fuente de energía, aumentando la carga para el hígado y para el riñón.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La ingesta excesiva de proteínas también favorece la eliminación urinaria de calcio (12), lo que puede afectar negativamente a la masa ósea. </a:t>
            </a:r>
            <a:endParaRPr lang="es-ES" sz="1600" dirty="0">
              <a:solidFill>
                <a:schemeClr val="bg1"/>
              </a:solidFill>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D0BD8EE7-CE08-4B79-8209-1A50E2181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594" y="884099"/>
            <a:ext cx="5405019" cy="4988686"/>
          </a:xfrm>
          <a:prstGeom prst="rect">
            <a:avLst/>
          </a:prstGeom>
        </p:spPr>
      </p:pic>
    </p:spTree>
    <p:extLst>
      <p:ext uri="{BB962C8B-B14F-4D97-AF65-F5344CB8AC3E}">
        <p14:creationId xmlns:p14="http://schemas.microsoft.com/office/powerpoint/2010/main" val="21462971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520981"/>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731520" y="1628507"/>
            <a:ext cx="7010399" cy="3847207"/>
          </a:xfrm>
          <a:prstGeom prst="rect">
            <a:avLst/>
          </a:prstGeom>
        </p:spPr>
        <p:txBody>
          <a:bodyPr wrap="square">
            <a:spAutoFit/>
          </a:bodyPr>
          <a:lstStyle/>
          <a:p>
            <a:pPr algn="just"/>
            <a:r>
              <a:rPr lang="es-ES" sz="2000" b="1" dirty="0">
                <a:solidFill>
                  <a:srgbClr val="FFC000"/>
                </a:solidFill>
                <a:latin typeface="Calibri" panose="020F0502020204030204" pitchFamily="34" charset="0"/>
                <a:cs typeface="Calibri" panose="020F0502020204030204" pitchFamily="34" charset="0"/>
              </a:rPr>
              <a:t>GRASAS DEL HUEVO </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Los lípidos de huevo se encuentran en la yema. Un huevo de tamaño medio contiene unos 200 mg de colesterol. </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Por su contenido en colesterol el consumo de huevo se ha limitado o restringido en la dieta durante muchos años, a pesar de que no es la única fuente alimentaria de colesterol.</a:t>
            </a:r>
          </a:p>
          <a:p>
            <a:pPr algn="just"/>
            <a:endParaRPr lang="es-ES" sz="1600" dirty="0">
              <a:solidFill>
                <a:schemeClr val="bg1"/>
              </a:solidFill>
              <a:latin typeface="Calibri" panose="020F0502020204030204" pitchFamily="34" charset="0"/>
              <a:cs typeface="Calibri" panose="020F0502020204030204" pitchFamily="34" charset="0"/>
            </a:endParaRP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 Hoy sabemos que la ingesta de colesterol tiene una mínima influencia sobre los niveles de colesterol en sangre, </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 Otros factores, como un elevado consumo de grasas saturadas y grasas trans, la obesidad y el sedentarismo, tienen más influencia sobre el riesgo cardiovascular.</a:t>
            </a:r>
          </a:p>
        </p:txBody>
      </p:sp>
      <p:pic>
        <p:nvPicPr>
          <p:cNvPr id="7" name="Imagen 6">
            <a:extLst>
              <a:ext uri="{FF2B5EF4-FFF2-40B4-BE49-F238E27FC236}">
                <a16:creationId xmlns:a16="http://schemas.microsoft.com/office/drawing/2014/main" id="{068E6E9D-68DF-184C-776E-399B5A12F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245" y="278296"/>
            <a:ext cx="3752755" cy="5629133"/>
          </a:xfrm>
          <a:prstGeom prst="rect">
            <a:avLst/>
          </a:prstGeom>
        </p:spPr>
      </p:pic>
    </p:spTree>
    <p:extLst>
      <p:ext uri="{BB962C8B-B14F-4D97-AF65-F5344CB8AC3E}">
        <p14:creationId xmlns:p14="http://schemas.microsoft.com/office/powerpoint/2010/main" val="11536433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520981"/>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586155" y="1320292"/>
            <a:ext cx="6281823" cy="4770537"/>
          </a:xfrm>
          <a:prstGeom prst="rect">
            <a:avLst/>
          </a:prstGeom>
        </p:spPr>
        <p:txBody>
          <a:bodyPr wrap="square">
            <a:spAutoFit/>
          </a:bodyPr>
          <a:lstStyle/>
          <a:p>
            <a:pPr algn="just"/>
            <a:r>
              <a:rPr lang="es-ES" sz="2000" b="1" dirty="0">
                <a:solidFill>
                  <a:srgbClr val="FFC000"/>
                </a:solidFill>
                <a:latin typeface="Calibri" panose="020F0502020204030204" pitchFamily="34" charset="0"/>
                <a:cs typeface="Calibri" panose="020F0502020204030204" pitchFamily="34" charset="0"/>
              </a:rPr>
              <a:t>GRASAS DEL HUEVO</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BO" dirty="0">
                <a:solidFill>
                  <a:schemeClr val="bg1"/>
                </a:solidFill>
                <a:latin typeface="Calibri" panose="020F0502020204030204" pitchFamily="34" charset="0"/>
                <a:cs typeface="Calibri" panose="020F0502020204030204" pitchFamily="34" charset="0"/>
              </a:rPr>
              <a:t>Los objetivos nutricionales ingesta de grasa  30-35%</a:t>
            </a:r>
          </a:p>
          <a:p>
            <a:pPr algn="just"/>
            <a:endParaRPr lang="es-BO" dirty="0">
              <a:solidFill>
                <a:schemeClr val="bg1"/>
              </a:solidFill>
              <a:latin typeface="Calibri" panose="020F0502020204030204" pitchFamily="34" charset="0"/>
              <a:cs typeface="Calibri" panose="020F0502020204030204" pitchFamily="34" charset="0"/>
            </a:endParaRPr>
          </a:p>
          <a:p>
            <a:pPr algn="just"/>
            <a:r>
              <a:rPr lang="es-BO" dirty="0">
                <a:solidFill>
                  <a:schemeClr val="bg1"/>
                </a:solidFill>
                <a:latin typeface="Calibri" panose="020F0502020204030204" pitchFamily="34" charset="0"/>
                <a:cs typeface="Calibri" panose="020F0502020204030204" pitchFamily="34" charset="0"/>
              </a:rPr>
              <a:t> Grasas saturadas  menos del 10% de la energía total de la dieta. </a:t>
            </a:r>
          </a:p>
          <a:p>
            <a:pPr algn="just"/>
            <a:endParaRPr lang="es-BO" dirty="0">
              <a:solidFill>
                <a:schemeClr val="bg1"/>
              </a:solidFill>
              <a:latin typeface="Calibri" panose="020F0502020204030204" pitchFamily="34" charset="0"/>
              <a:cs typeface="Calibri" panose="020F0502020204030204" pitchFamily="34" charset="0"/>
            </a:endParaRPr>
          </a:p>
          <a:p>
            <a:pPr algn="just"/>
            <a:r>
              <a:rPr lang="es-BO" dirty="0">
                <a:solidFill>
                  <a:schemeClr val="bg1"/>
                </a:solidFill>
                <a:latin typeface="Calibri" panose="020F0502020204030204" pitchFamily="34" charset="0"/>
                <a:cs typeface="Calibri" panose="020F0502020204030204" pitchFamily="34" charset="0"/>
              </a:rPr>
              <a:t>Menos dos tercios de la grasa de la dieta debería ser grasa insaturada.</a:t>
            </a:r>
          </a:p>
          <a:p>
            <a:pPr algn="just"/>
            <a:endParaRPr lang="es-BO" dirty="0">
              <a:solidFill>
                <a:schemeClr val="bg1"/>
              </a:solidFill>
              <a:latin typeface="Calibri" panose="020F0502020204030204" pitchFamily="34" charset="0"/>
              <a:cs typeface="Calibri" panose="020F0502020204030204" pitchFamily="34" charset="0"/>
            </a:endParaRPr>
          </a:p>
          <a:p>
            <a:pPr algn="just"/>
            <a:r>
              <a:rPr lang="es-BO" dirty="0">
                <a:solidFill>
                  <a:schemeClr val="bg1"/>
                </a:solidFill>
                <a:latin typeface="Calibri" panose="020F0502020204030204" pitchFamily="34" charset="0"/>
                <a:cs typeface="Calibri" panose="020F0502020204030204" pitchFamily="34" charset="0"/>
              </a:rPr>
              <a:t> El huevo tiene un perfil de ácidos grasos muy favorable desde el punto de vista cardiovascular, ya que predominan los ácidos grasos mono y poliinsaturados frente a los saturados . </a:t>
            </a:r>
          </a:p>
          <a:p>
            <a:pPr algn="just"/>
            <a:endParaRPr lang="es-BO" dirty="0">
              <a:solidFill>
                <a:schemeClr val="bg1"/>
              </a:solidFill>
              <a:latin typeface="Calibri" panose="020F0502020204030204" pitchFamily="34" charset="0"/>
              <a:cs typeface="Calibri" panose="020F0502020204030204" pitchFamily="34" charset="0"/>
            </a:endParaRPr>
          </a:p>
          <a:p>
            <a:pPr algn="just"/>
            <a:r>
              <a:rPr lang="es-BO" dirty="0">
                <a:solidFill>
                  <a:schemeClr val="bg1"/>
                </a:solidFill>
                <a:latin typeface="Calibri" panose="020F0502020204030204" pitchFamily="34" charset="0"/>
                <a:cs typeface="Calibri" panose="020F0502020204030204" pitchFamily="34" charset="0"/>
              </a:rPr>
              <a:t>También aporta cantidades apreciables de ácidos grasos esenciales omega 3, y que se han relacionado con una disminución de la fatiga muscular .</a:t>
            </a:r>
          </a:p>
          <a:p>
            <a:pPr algn="just"/>
            <a:endParaRPr lang="es-ES" sz="1600" dirty="0">
              <a:solidFill>
                <a:schemeClr val="bg1"/>
              </a:solidFill>
              <a:latin typeface="Calibri" panose="020F05020202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id="{B81CFD3C-7968-4523-0AF0-BB1E06D89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7330" y="1343025"/>
            <a:ext cx="5134098" cy="4171950"/>
          </a:xfrm>
          <a:prstGeom prst="rect">
            <a:avLst/>
          </a:prstGeom>
        </p:spPr>
      </p:pic>
    </p:spTree>
    <p:extLst>
      <p:ext uri="{BB962C8B-B14F-4D97-AF65-F5344CB8AC3E}">
        <p14:creationId xmlns:p14="http://schemas.microsoft.com/office/powerpoint/2010/main" val="23382452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981"/>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520981"/>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387626" y="1290453"/>
            <a:ext cx="5527493" cy="4093428"/>
          </a:xfrm>
          <a:prstGeom prst="rect">
            <a:avLst/>
          </a:prstGeom>
        </p:spPr>
        <p:txBody>
          <a:bodyPr wrap="square">
            <a:spAutoFit/>
          </a:bodyPr>
          <a:lstStyle/>
          <a:p>
            <a:pPr algn="just"/>
            <a:r>
              <a:rPr lang="es-ES" sz="2000" b="1" dirty="0">
                <a:solidFill>
                  <a:srgbClr val="FFC000"/>
                </a:solidFill>
                <a:latin typeface="Calibri" panose="020F0502020204030204" pitchFamily="34" charset="0"/>
                <a:cs typeface="Calibri" panose="020F0502020204030204" pitchFamily="34" charset="0"/>
              </a:rPr>
              <a:t>VITAMINAS Y MINERALES DEL HUEVO</a:t>
            </a:r>
          </a:p>
          <a:p>
            <a:pPr algn="just"/>
            <a:r>
              <a:rPr lang="es-BO" sz="1600" dirty="0">
                <a:solidFill>
                  <a:schemeClr val="bg1"/>
                </a:solidFill>
                <a:latin typeface="Calibri" panose="020F0502020204030204" pitchFamily="34" charset="0"/>
                <a:cs typeface="Calibri" panose="020F0502020204030204" pitchFamily="34" charset="0"/>
              </a:rPr>
              <a:t> Las necesidades de algunas vitaminas son mayores en las personas activas que en individuos sedentarios</a:t>
            </a:r>
          </a:p>
          <a:p>
            <a:pPr algn="just"/>
            <a:endParaRPr lang="es-BO" sz="1600" dirty="0">
              <a:solidFill>
                <a:schemeClr val="bg1"/>
              </a:solidFill>
              <a:latin typeface="Calibri" panose="020F0502020204030204" pitchFamily="34" charset="0"/>
              <a:cs typeface="Calibri" panose="020F0502020204030204" pitchFamily="34" charset="0"/>
            </a:endParaRPr>
          </a:p>
          <a:p>
            <a:pPr marL="342900" indent="-342900" algn="just">
              <a:buAutoNum type="arabicParenR"/>
            </a:pPr>
            <a:r>
              <a:rPr lang="es-BO" sz="1600" dirty="0">
                <a:solidFill>
                  <a:schemeClr val="bg1"/>
                </a:solidFill>
                <a:latin typeface="Calibri" panose="020F0502020204030204" pitchFamily="34" charset="0"/>
                <a:cs typeface="Calibri" panose="020F0502020204030204" pitchFamily="34" charset="0"/>
              </a:rPr>
              <a:t>El gasto energético mayor aumenta las necesidades de las vitaminas B1, B2 y niacina. </a:t>
            </a:r>
          </a:p>
          <a:p>
            <a:pPr marL="342900" indent="-342900" algn="just">
              <a:buAutoNum type="arabicParenR"/>
            </a:pPr>
            <a:endParaRPr lang="es-BO" sz="1600" dirty="0">
              <a:solidFill>
                <a:schemeClr val="bg1"/>
              </a:solidFill>
              <a:latin typeface="Calibri" panose="020F0502020204030204" pitchFamily="34" charset="0"/>
              <a:cs typeface="Calibri" panose="020F0502020204030204" pitchFamily="34" charset="0"/>
            </a:endParaRPr>
          </a:p>
          <a:p>
            <a:pPr marL="342900" indent="-342900" algn="just">
              <a:buAutoNum type="arabicParenR"/>
            </a:pPr>
            <a:r>
              <a:rPr lang="es-BO" sz="1600" dirty="0">
                <a:solidFill>
                  <a:schemeClr val="bg1"/>
                </a:solidFill>
                <a:latin typeface="Calibri" panose="020F0502020204030204" pitchFamily="34" charset="0"/>
                <a:cs typeface="Calibri" panose="020F0502020204030204" pitchFamily="34" charset="0"/>
              </a:rPr>
              <a:t>Mayor ingesta proteica requiere mas vitamina B6 </a:t>
            </a:r>
          </a:p>
          <a:p>
            <a:pPr marL="342900" indent="-342900" algn="just">
              <a:buAutoNum type="arabicParenR"/>
            </a:pPr>
            <a:endParaRPr lang="es-BO" sz="1600" dirty="0">
              <a:solidFill>
                <a:schemeClr val="bg1"/>
              </a:solidFill>
              <a:latin typeface="Calibri" panose="020F0502020204030204" pitchFamily="34" charset="0"/>
              <a:cs typeface="Calibri" panose="020F0502020204030204" pitchFamily="34" charset="0"/>
            </a:endParaRPr>
          </a:p>
          <a:p>
            <a:pPr marL="342900" indent="-342900" algn="just">
              <a:buAutoNum type="arabicParenR"/>
            </a:pPr>
            <a:r>
              <a:rPr lang="es-BO" sz="1600" dirty="0">
                <a:solidFill>
                  <a:schemeClr val="bg1"/>
                </a:solidFill>
                <a:latin typeface="Calibri" panose="020F0502020204030204" pitchFamily="34" charset="0"/>
                <a:cs typeface="Calibri" panose="020F0502020204030204" pitchFamily="34" charset="0"/>
              </a:rPr>
              <a:t>Durante el esfuerzo se daña el tejido muscular, en su recuperación necesarios folatos y vitamina B12 . </a:t>
            </a:r>
          </a:p>
          <a:p>
            <a:pPr marL="342900" indent="-342900" algn="just">
              <a:buAutoNum type="arabicParenR"/>
            </a:pPr>
            <a:endParaRPr lang="es-BO" sz="1600" dirty="0">
              <a:solidFill>
                <a:schemeClr val="bg1"/>
              </a:solidFill>
              <a:latin typeface="Calibri" panose="020F0502020204030204" pitchFamily="34" charset="0"/>
              <a:cs typeface="Calibri" panose="020F0502020204030204" pitchFamily="34" charset="0"/>
            </a:endParaRPr>
          </a:p>
          <a:p>
            <a:pPr marL="342900" indent="-342900" algn="just">
              <a:buAutoNum type="arabicParenR"/>
            </a:pPr>
            <a:r>
              <a:rPr lang="es-BO" sz="1600" dirty="0">
                <a:solidFill>
                  <a:schemeClr val="bg1"/>
                </a:solidFill>
                <a:latin typeface="Calibri" panose="020F0502020204030204" pitchFamily="34" charset="0"/>
                <a:cs typeface="Calibri" panose="020F0502020204030204" pitchFamily="34" charset="0"/>
              </a:rPr>
              <a:t>Durante el ejercicio aumenta el consumo de oxígeno y mayor estrés oxidativo producción de radicales libres (18), por lo que las necesidades de nutrientes antioxidantes por lo que deben aumentarse  en deportistas. </a:t>
            </a:r>
          </a:p>
        </p:txBody>
      </p:sp>
      <p:pic>
        <p:nvPicPr>
          <p:cNvPr id="9" name="Imagen 8">
            <a:extLst>
              <a:ext uri="{FF2B5EF4-FFF2-40B4-BE49-F238E27FC236}">
                <a16:creationId xmlns:a16="http://schemas.microsoft.com/office/drawing/2014/main" id="{7E55FB59-0E7C-4182-B1B4-1A76A40A3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1957" y="459395"/>
            <a:ext cx="5980043" cy="5277564"/>
          </a:xfrm>
          <a:prstGeom prst="rect">
            <a:avLst/>
          </a:prstGeom>
        </p:spPr>
      </p:pic>
    </p:spTree>
    <p:extLst>
      <p:ext uri="{BB962C8B-B14F-4D97-AF65-F5344CB8AC3E}">
        <p14:creationId xmlns:p14="http://schemas.microsoft.com/office/powerpoint/2010/main" val="4489906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520981"/>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586155" y="1656352"/>
            <a:ext cx="4737868" cy="3600986"/>
          </a:xfrm>
          <a:prstGeom prst="rect">
            <a:avLst/>
          </a:prstGeom>
        </p:spPr>
        <p:txBody>
          <a:bodyPr wrap="square">
            <a:spAutoFit/>
          </a:bodyPr>
          <a:lstStyle/>
          <a:p>
            <a:pPr algn="just"/>
            <a:r>
              <a:rPr lang="es-ES" sz="2000" b="1" dirty="0">
                <a:solidFill>
                  <a:srgbClr val="FFC000"/>
                </a:solidFill>
                <a:latin typeface="Calibri" panose="020F0502020204030204" pitchFamily="34" charset="0"/>
                <a:cs typeface="Calibri" panose="020F0502020204030204" pitchFamily="34" charset="0"/>
              </a:rPr>
              <a:t>VITAMINAS Y MINERALES</a:t>
            </a:r>
          </a:p>
          <a:p>
            <a:pPr algn="just"/>
            <a:endParaRPr lang="es-ES" sz="1600" dirty="0">
              <a:solidFill>
                <a:schemeClr val="bg1"/>
              </a:solidFill>
              <a:latin typeface="Calibri" panose="020F0502020204030204" pitchFamily="34" charset="0"/>
              <a:cs typeface="Calibri" panose="020F0502020204030204" pitchFamily="34" charset="0"/>
            </a:endParaRPr>
          </a:p>
          <a:p>
            <a:pPr marL="285750" indent="-285750" algn="just">
              <a:buClr>
                <a:schemeClr val="accent3"/>
              </a:buClr>
              <a:buFont typeface="Wingdings" panose="05000000000000000000" pitchFamily="2" charset="2"/>
              <a:buChar char="v"/>
            </a:pPr>
            <a:r>
              <a:rPr lang="es-ES" sz="1600" dirty="0">
                <a:solidFill>
                  <a:schemeClr val="bg1"/>
                </a:solidFill>
                <a:latin typeface="Calibri" panose="020F0502020204030204" pitchFamily="34" charset="0"/>
                <a:cs typeface="Calibri" panose="020F0502020204030204" pitchFamily="34" charset="0"/>
              </a:rPr>
              <a:t>Al aumentar el consumo de oxígeno, el estrés oxidativo y la producción de radicales libres, es necesario aumentar la ingesta de nutrientes antioxidantes, como las vitaminas C y E y el selenio.</a:t>
            </a:r>
          </a:p>
          <a:p>
            <a:pPr marL="285750" indent="-285750" algn="just">
              <a:buClr>
                <a:schemeClr val="accent3"/>
              </a:buClr>
              <a:buFont typeface="Wingdings" panose="05000000000000000000" pitchFamily="2" charset="2"/>
              <a:buChar char="v"/>
            </a:pPr>
            <a:endParaRPr lang="es-ES" sz="1600" dirty="0">
              <a:solidFill>
                <a:schemeClr val="bg1"/>
              </a:solidFill>
              <a:latin typeface="Calibri" panose="020F0502020204030204" pitchFamily="34" charset="0"/>
              <a:cs typeface="Calibri" panose="020F0502020204030204" pitchFamily="34" charset="0"/>
            </a:endParaRPr>
          </a:p>
          <a:p>
            <a:pPr marL="285750" indent="-285750" algn="just">
              <a:buClr>
                <a:schemeClr val="accent3"/>
              </a:buClr>
              <a:buFont typeface="Wingdings" panose="05000000000000000000" pitchFamily="2" charset="2"/>
              <a:buChar char="v"/>
            </a:pPr>
            <a:endParaRPr lang="es-ES" sz="1600" dirty="0">
              <a:solidFill>
                <a:schemeClr val="bg1"/>
              </a:solidFill>
              <a:latin typeface="Calibri" panose="020F0502020204030204" pitchFamily="34" charset="0"/>
              <a:cs typeface="Calibri" panose="020F0502020204030204" pitchFamily="34" charset="0"/>
            </a:endParaRPr>
          </a:p>
          <a:p>
            <a:pPr marL="285750" indent="-285750" algn="just">
              <a:buClr>
                <a:schemeClr val="accent3"/>
              </a:buClr>
              <a:buFont typeface="Wingdings" panose="05000000000000000000" pitchFamily="2" charset="2"/>
              <a:buChar char="v"/>
            </a:pPr>
            <a:r>
              <a:rPr lang="es-ES" sz="1600" dirty="0">
                <a:solidFill>
                  <a:schemeClr val="bg1"/>
                </a:solidFill>
                <a:latin typeface="Calibri" panose="020F0502020204030204" pitchFamily="34" charset="0"/>
                <a:cs typeface="Calibri" panose="020F0502020204030204" pitchFamily="34" charset="0"/>
              </a:rPr>
              <a:t>El entrenamiento prolongado e intenso afecta negativamente al sistema inmunológico del deportista, por lo que puede ser necesario aumentar la ingesta de proteínas y micronutrientes implicados en la respuesta inmune, como el hierro, el zinc y las vitaminas A, E, B6 y B12.</a:t>
            </a:r>
          </a:p>
        </p:txBody>
      </p:sp>
      <p:pic>
        <p:nvPicPr>
          <p:cNvPr id="9" name="Imagen 8">
            <a:extLst>
              <a:ext uri="{FF2B5EF4-FFF2-40B4-BE49-F238E27FC236}">
                <a16:creationId xmlns:a16="http://schemas.microsoft.com/office/drawing/2014/main" id="{B9C8EB4F-B28D-4606-AD47-9BF7CFC83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95266"/>
            <a:ext cx="6858000" cy="6858000"/>
          </a:xfrm>
          <a:prstGeom prst="rect">
            <a:avLst/>
          </a:prstGeom>
        </p:spPr>
      </p:pic>
    </p:spTree>
    <p:extLst>
      <p:ext uri="{BB962C8B-B14F-4D97-AF65-F5344CB8AC3E}">
        <p14:creationId xmlns:p14="http://schemas.microsoft.com/office/powerpoint/2010/main" val="29802996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520981"/>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586154" y="1656352"/>
            <a:ext cx="6729045" cy="4401205"/>
          </a:xfrm>
          <a:prstGeom prst="rect">
            <a:avLst/>
          </a:prstGeom>
        </p:spPr>
        <p:txBody>
          <a:bodyPr wrap="square">
            <a:spAutoFit/>
          </a:bodyPr>
          <a:lstStyle/>
          <a:p>
            <a:pPr algn="just"/>
            <a:r>
              <a:rPr lang="es-ES" sz="2000" b="1" dirty="0">
                <a:solidFill>
                  <a:srgbClr val="FFC000"/>
                </a:solidFill>
                <a:latin typeface="Calibri" panose="020F0502020204030204" pitchFamily="34" charset="0"/>
                <a:cs typeface="Calibri" panose="020F0502020204030204" pitchFamily="34" charset="0"/>
              </a:rPr>
              <a:t>VITAMINAS Y MINERALES DEL DEL HUEVO</a:t>
            </a:r>
          </a:p>
          <a:p>
            <a:pPr algn="just"/>
            <a:endParaRPr lang="es-ES" sz="2000" b="1" dirty="0">
              <a:solidFill>
                <a:srgbClr val="FFC000"/>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Otros nutrientes que conviene vigilar en los deportistas son: </a:t>
            </a:r>
          </a:p>
          <a:p>
            <a:pPr algn="just"/>
            <a:endParaRPr lang="es-BO" sz="1600" dirty="0">
              <a:solidFill>
                <a:schemeClr val="bg1"/>
              </a:solidFill>
              <a:latin typeface="Calibri" panose="020F0502020204030204" pitchFamily="34" charset="0"/>
              <a:cs typeface="Calibri" panose="020F0502020204030204" pitchFamily="34" charset="0"/>
            </a:endParaRPr>
          </a:p>
          <a:p>
            <a:pPr marL="285750" indent="-285750" algn="just">
              <a:buFont typeface="Wingdings" pitchFamily="2" charset="2"/>
              <a:buChar char="v"/>
            </a:pPr>
            <a:r>
              <a:rPr lang="es-BO" sz="1600" dirty="0">
                <a:solidFill>
                  <a:schemeClr val="bg1"/>
                </a:solidFill>
                <a:latin typeface="Calibri" panose="020F0502020204030204" pitchFamily="34" charset="0"/>
                <a:cs typeface="Calibri" panose="020F0502020204030204" pitchFamily="34" charset="0"/>
              </a:rPr>
              <a:t>Vitamina D, ya que su deficiencia se asocia a un mayor riesgo de fracturas óseas por estrés y un menor rendimiento .</a:t>
            </a:r>
          </a:p>
          <a:p>
            <a:pPr marL="285750" indent="-285750" algn="just">
              <a:buFont typeface="Wingdings" pitchFamily="2" charset="2"/>
              <a:buChar char="v"/>
            </a:pPr>
            <a:endParaRPr lang="es-BO" sz="1600" dirty="0">
              <a:solidFill>
                <a:schemeClr val="bg1"/>
              </a:solidFill>
              <a:latin typeface="Calibri" panose="020F0502020204030204" pitchFamily="34" charset="0"/>
              <a:cs typeface="Calibri" panose="020F0502020204030204" pitchFamily="34" charset="0"/>
            </a:endParaRPr>
          </a:p>
          <a:p>
            <a:pPr marL="285750" indent="-285750" algn="just">
              <a:buFont typeface="Wingdings" pitchFamily="2" charset="2"/>
              <a:buChar char="v"/>
            </a:pPr>
            <a:r>
              <a:rPr lang="es-BO" sz="1600" dirty="0">
                <a:solidFill>
                  <a:schemeClr val="bg1"/>
                </a:solidFill>
                <a:latin typeface="Calibri" panose="020F0502020204030204" pitchFamily="34" charset="0"/>
                <a:cs typeface="Calibri" panose="020F0502020204030204" pitchFamily="34" charset="0"/>
              </a:rPr>
              <a:t> Hierro,  en disciplinas de alta intensidad puede disminuir su absorción, aumentar su pérdida por orina, sudor y heces, y producirse anemia debido a la fragilidad de los eritrocitos .</a:t>
            </a:r>
          </a:p>
          <a:p>
            <a:pPr marL="285750" indent="-285750" algn="just">
              <a:buFont typeface="Wingdings" pitchFamily="2" charset="2"/>
              <a:buChar char="v"/>
            </a:pPr>
            <a:endParaRPr lang="es-BO" sz="1600" dirty="0">
              <a:solidFill>
                <a:schemeClr val="bg1"/>
              </a:solidFill>
              <a:latin typeface="Calibri" panose="020F0502020204030204" pitchFamily="34" charset="0"/>
              <a:cs typeface="Calibri" panose="020F0502020204030204" pitchFamily="34" charset="0"/>
            </a:endParaRPr>
          </a:p>
          <a:p>
            <a:pPr marL="285750" indent="-285750" algn="just">
              <a:buFont typeface="Wingdings" pitchFamily="2" charset="2"/>
              <a:buChar char="v"/>
            </a:pPr>
            <a:r>
              <a:rPr lang="es-BO" sz="1600" dirty="0">
                <a:solidFill>
                  <a:schemeClr val="bg1"/>
                </a:solidFill>
                <a:latin typeface="Calibri" panose="020F0502020204030204" pitchFamily="34" charset="0"/>
                <a:cs typeface="Calibri" panose="020F0502020204030204" pitchFamily="34" charset="0"/>
              </a:rPr>
              <a:t> </a:t>
            </a:r>
            <a:r>
              <a:rPr lang="es-ES" sz="1600" dirty="0">
                <a:solidFill>
                  <a:schemeClr val="bg1"/>
                </a:solidFill>
                <a:latin typeface="Calibri" panose="020F0502020204030204" pitchFamily="34" charset="0"/>
                <a:cs typeface="Calibri" panose="020F0502020204030204" pitchFamily="34" charset="0"/>
              </a:rPr>
              <a:t>En los deportes de resistencia parecen aumentar las demandas de colina, nutriente que forma parte de moléculas como la acetilcolina, un neurotransmisor necesario para la contracción muscular. Las vitaminas B12, B2 y niacina ayudan a disminuir el cansancio y la fatiga durante el ejercicio.</a:t>
            </a:r>
          </a:p>
          <a:p>
            <a:pPr marL="285750" indent="-285750" algn="just">
              <a:buFont typeface="Wingdings" pitchFamily="2" charset="2"/>
              <a:buChar char="v"/>
            </a:pPr>
            <a:endParaRPr lang="es-ES" sz="1600" dirty="0">
              <a:solidFill>
                <a:schemeClr val="bg1"/>
              </a:solidFill>
              <a:latin typeface="Calibri" panose="020F0502020204030204" pitchFamily="34" charset="0"/>
              <a:cs typeface="Calibri" panose="020F0502020204030204" pitchFamily="34" charset="0"/>
            </a:endParaRPr>
          </a:p>
          <a:p>
            <a:pPr algn="just"/>
            <a:endParaRPr lang="es-ES" sz="1600" dirty="0">
              <a:solidFill>
                <a:schemeClr val="bg1"/>
              </a:solidFill>
              <a:latin typeface="Calibri" panose="020F05020202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id="{2573418E-0C5A-707C-255D-E60C14048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199" y="900332"/>
            <a:ext cx="4876802" cy="4536741"/>
          </a:xfrm>
          <a:prstGeom prst="rect">
            <a:avLst/>
          </a:prstGeom>
        </p:spPr>
      </p:pic>
    </p:spTree>
    <p:extLst>
      <p:ext uri="{BB962C8B-B14F-4D97-AF65-F5344CB8AC3E}">
        <p14:creationId xmlns:p14="http://schemas.microsoft.com/office/powerpoint/2010/main" val="11800935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520981"/>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586153" y="1566513"/>
            <a:ext cx="5786511" cy="4647426"/>
          </a:xfrm>
          <a:prstGeom prst="rect">
            <a:avLst/>
          </a:prstGeom>
        </p:spPr>
        <p:txBody>
          <a:bodyPr wrap="square">
            <a:spAutoFit/>
          </a:bodyPr>
          <a:lstStyle/>
          <a:p>
            <a:pPr algn="just"/>
            <a:r>
              <a:rPr lang="es-BO" sz="2000" b="1" cap="all"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OTROS COMPUESTOS BIOACTIVOS:</a:t>
            </a:r>
          </a:p>
          <a:p>
            <a:pPr algn="just"/>
            <a:endParaRPr lang="es-ES"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El huevo también aporta sustancias que no son nutrientes pero que tienen efectos positivos sobre la salud. </a:t>
            </a:r>
          </a:p>
          <a:p>
            <a:pPr algn="just"/>
            <a:r>
              <a:rPr lang="es-ES" sz="1600" dirty="0">
                <a:solidFill>
                  <a:schemeClr val="bg1"/>
                </a:solidFill>
                <a:latin typeface="Calibri" panose="020F0502020204030204" pitchFamily="34" charset="0"/>
                <a:cs typeface="Calibri" panose="020F0502020204030204" pitchFamily="34" charset="0"/>
              </a:rPr>
              <a:t> La yema del huevo contiene luteína y zeaxantina, dos carotenoides responsables de su color. No tienen actividad como vitaminas, son antioxidantes, y en nuestro organismo se concentran principalmente en el ojo, aumentando la densidad del pigmento macular.</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También se acumulan en menor proporción en otros tejidos, como hígado, piel y grasa. Además de proteger frente a la degeneración macular, también protege frente a la aterosclerosis y los procesos oxidativos. Comparado con otros alimentos, el huevo tiene una cantidad relativamente baja de luteína y zeaxantina. Sin embargo, son mucho más biodisponibles, lo que significa que podemos aprovecharlos mucho mejor en comparación con otras fuentes alimentarias e incluso con los suplementos.</a:t>
            </a:r>
          </a:p>
        </p:txBody>
      </p:sp>
      <p:pic>
        <p:nvPicPr>
          <p:cNvPr id="7" name="Imagen 6">
            <a:extLst>
              <a:ext uri="{FF2B5EF4-FFF2-40B4-BE49-F238E27FC236}">
                <a16:creationId xmlns:a16="http://schemas.microsoft.com/office/drawing/2014/main" id="{F378F549-FAD3-4E22-8088-697DF059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348" y="1228867"/>
            <a:ext cx="5282483" cy="4322832"/>
          </a:xfrm>
          <a:prstGeom prst="rect">
            <a:avLst/>
          </a:prstGeom>
        </p:spPr>
      </p:pic>
      <p:pic>
        <p:nvPicPr>
          <p:cNvPr id="8" name="Imagen 7">
            <a:extLst>
              <a:ext uri="{FF2B5EF4-FFF2-40B4-BE49-F238E27FC236}">
                <a16:creationId xmlns:a16="http://schemas.microsoft.com/office/drawing/2014/main" id="{A166D5E0-CD7F-E06D-18D2-A365B0FF7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9" y="48737"/>
            <a:ext cx="12192000" cy="6858000"/>
          </a:xfrm>
          <a:prstGeom prst="rect">
            <a:avLst/>
          </a:prstGeom>
        </p:spPr>
      </p:pic>
      <p:sp>
        <p:nvSpPr>
          <p:cNvPr id="9" name="CuadroTexto 8">
            <a:extLst>
              <a:ext uri="{FF2B5EF4-FFF2-40B4-BE49-F238E27FC236}">
                <a16:creationId xmlns:a16="http://schemas.microsoft.com/office/drawing/2014/main" id="{47BB6C26-EF0F-EA80-3D91-D47C5A4ABDB1}"/>
              </a:ext>
            </a:extLst>
          </p:cNvPr>
          <p:cNvSpPr txBox="1"/>
          <p:nvPr/>
        </p:nvSpPr>
        <p:spPr>
          <a:xfrm>
            <a:off x="522146" y="2097621"/>
            <a:ext cx="6224016" cy="2585323"/>
          </a:xfrm>
          <a:prstGeom prst="rect">
            <a:avLst/>
          </a:prstGeom>
          <a:noFill/>
        </p:spPr>
        <p:txBody>
          <a:bodyPr wrap="square">
            <a:spAutoFit/>
          </a:bodyPr>
          <a:lstStyle/>
          <a:p>
            <a:pPr algn="just"/>
            <a:r>
              <a:rPr lang="es-BO" sz="1600" dirty="0">
                <a:solidFill>
                  <a:schemeClr val="bg1"/>
                </a:solidFill>
                <a:latin typeface="Calibri" panose="020F0502020204030204" pitchFamily="34" charset="0"/>
                <a:cs typeface="Calibri" panose="020F0502020204030204" pitchFamily="34" charset="0"/>
              </a:rPr>
              <a:t>El seguimiento o no de una dieta correcta puede significar la diferencia entre el éxito o el fracaso en una competición o prueba deportiva.</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 Por esta razón, los deportistas desde siempre han buscado la dieta, el alimento o el suplemento perfecto que les ayude a conseguir el máximo rendimiento.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Esto ha facilitado la aparición de mitos en relación a las propiedades de algunos alimentos, entre ellos el huevo, y a la propagación de ideas equivocadas, tanto en población general como en deportistas</a:t>
            </a:r>
            <a:r>
              <a:rPr lang="es-B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es-BO"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D111C712-5EE4-44C1-AC17-F81171FBA9C7}"/>
              </a:ext>
            </a:extLst>
          </p:cNvPr>
          <p:cNvSpPr/>
          <p:nvPr/>
        </p:nvSpPr>
        <p:spPr>
          <a:xfrm>
            <a:off x="533985" y="655076"/>
            <a:ext cx="3877280" cy="707886"/>
          </a:xfrm>
          <a:prstGeom prst="rect">
            <a:avLst/>
          </a:prstGeom>
        </p:spPr>
        <p:txBody>
          <a:bodyPr wrap="none">
            <a:spAutoFit/>
          </a:bodyPr>
          <a:lstStyle/>
          <a:p>
            <a:pPr algn="just"/>
            <a:r>
              <a:rPr lang="es-BO" sz="20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ERRORES Y TÓPICOS EN RELACIÓN </a:t>
            </a:r>
          </a:p>
          <a:p>
            <a:pPr algn="just"/>
            <a:r>
              <a:rPr lang="es-BO" sz="20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 HUEVO EN EL DEPORTE</a:t>
            </a:r>
          </a:p>
        </p:txBody>
      </p:sp>
      <p:pic>
        <p:nvPicPr>
          <p:cNvPr id="11" name="Imagen 10">
            <a:extLst>
              <a:ext uri="{FF2B5EF4-FFF2-40B4-BE49-F238E27FC236}">
                <a16:creationId xmlns:a16="http://schemas.microsoft.com/office/drawing/2014/main" id="{C3085507-9A9D-4485-9CBE-4E3F88178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1315" y="1881511"/>
            <a:ext cx="4793847" cy="4017429"/>
          </a:xfrm>
          <a:prstGeom prst="rect">
            <a:avLst/>
          </a:prstGeom>
        </p:spPr>
      </p:pic>
      <p:pic>
        <p:nvPicPr>
          <p:cNvPr id="13" name="Imagen 12">
            <a:extLst>
              <a:ext uri="{FF2B5EF4-FFF2-40B4-BE49-F238E27FC236}">
                <a16:creationId xmlns:a16="http://schemas.microsoft.com/office/drawing/2014/main" id="{25380B26-FDB9-43D6-81D5-E270D8F68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917" y="6006898"/>
            <a:ext cx="1997664" cy="661646"/>
          </a:xfrm>
          <a:prstGeom prst="rect">
            <a:avLst/>
          </a:prstGeom>
        </p:spPr>
      </p:pic>
    </p:spTree>
    <p:extLst>
      <p:ext uri="{BB962C8B-B14F-4D97-AF65-F5344CB8AC3E}">
        <p14:creationId xmlns:p14="http://schemas.microsoft.com/office/powerpoint/2010/main" val="1307908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953909"/>
            <a:ext cx="1997664" cy="661646"/>
          </a:xfrm>
          <a:prstGeom prst="rect">
            <a:avLst/>
          </a:prstGeom>
        </p:spPr>
      </p:pic>
      <p:sp>
        <p:nvSpPr>
          <p:cNvPr id="25" name="Rectángulo 24">
            <a:extLst>
              <a:ext uri="{FF2B5EF4-FFF2-40B4-BE49-F238E27FC236}">
                <a16:creationId xmlns:a16="http://schemas.microsoft.com/office/drawing/2014/main" id="{B911413C-2150-4F5A-9EAF-F202012C5CD1}"/>
              </a:ext>
            </a:extLst>
          </p:cNvPr>
          <p:cNvSpPr/>
          <p:nvPr/>
        </p:nvSpPr>
        <p:spPr>
          <a:xfrm>
            <a:off x="208466" y="1749287"/>
            <a:ext cx="5804707" cy="3506088"/>
          </a:xfrm>
          <a:prstGeom prst="rect">
            <a:avLst/>
          </a:prstGeom>
        </p:spPr>
        <p:txBody>
          <a:bodyPr wrap="square">
            <a:spAutoFit/>
          </a:bodyPr>
          <a:lstStyle/>
          <a:p>
            <a:pPr algn="just">
              <a:spcAft>
                <a:spcPts val="1125"/>
              </a:spcAft>
            </a:pPr>
            <a:r>
              <a:rPr lang="es-BO"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Desde los inicios del deporte, atletas y entrenadores se han interesado por el efecto de la dieta en el rendimiento deportivo y el ejercicio físico y cómo mantener una situación nutricional correcta cuando se realiza una gran actividad física. </a:t>
            </a:r>
          </a:p>
          <a:p>
            <a:pPr algn="just">
              <a:spcAft>
                <a:spcPts val="1125"/>
              </a:spcAft>
            </a:pPr>
            <a:r>
              <a:rPr lang="es-BO"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Las personas más activas necesitan más energía y nutrientes que el resto por su mayor gasto energético</a:t>
            </a:r>
          </a:p>
          <a:p>
            <a:pPr algn="just">
              <a:spcAft>
                <a:spcPts val="1125"/>
              </a:spcAft>
            </a:pPr>
            <a:r>
              <a:rPr lang="es-BO"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CONVENIENTE</a:t>
            </a:r>
          </a:p>
          <a:p>
            <a:pPr algn="just">
              <a:spcAft>
                <a:spcPts val="1125"/>
              </a:spcAft>
            </a:pPr>
            <a:r>
              <a:rPr lang="es-BO"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 incorporación en su dieta de alimentos de elevada densidad nutricional, como el huevo,</a:t>
            </a:r>
          </a:p>
          <a:p>
            <a:pPr algn="just">
              <a:spcAft>
                <a:spcPts val="1125"/>
              </a:spcAft>
            </a:pPr>
            <a:r>
              <a:rPr lang="es-BO"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 ayudar a reducir el riesgo de lesiones </a:t>
            </a:r>
          </a:p>
          <a:p>
            <a:pPr algn="just">
              <a:spcAft>
                <a:spcPts val="1125"/>
              </a:spcAft>
            </a:pPr>
            <a:r>
              <a:rPr lang="es-BO"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favorecer la recuperación tras el ejercicio.</a:t>
            </a:r>
          </a:p>
        </p:txBody>
      </p:sp>
      <p:pic>
        <p:nvPicPr>
          <p:cNvPr id="28" name="Imagen 27">
            <a:extLst>
              <a:ext uri="{FF2B5EF4-FFF2-40B4-BE49-F238E27FC236}">
                <a16:creationId xmlns:a16="http://schemas.microsoft.com/office/drawing/2014/main" id="{3FAF523A-B193-460A-B862-7F7C186D6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389" y="1399944"/>
            <a:ext cx="6539869" cy="3678676"/>
          </a:xfrm>
          <a:prstGeom prst="rect">
            <a:avLst/>
          </a:prstGeom>
        </p:spPr>
      </p:pic>
      <p:sp>
        <p:nvSpPr>
          <p:cNvPr id="32" name="TextBox 7">
            <a:extLst>
              <a:ext uri="{FF2B5EF4-FFF2-40B4-BE49-F238E27FC236}">
                <a16:creationId xmlns:a16="http://schemas.microsoft.com/office/drawing/2014/main" id="{75A59A6E-42AB-43B2-A84F-23FAE031B2B7}"/>
              </a:ext>
            </a:extLst>
          </p:cNvPr>
          <p:cNvSpPr txBox="1"/>
          <p:nvPr/>
        </p:nvSpPr>
        <p:spPr>
          <a:xfrm>
            <a:off x="586154" y="553559"/>
            <a:ext cx="5065977" cy="969496"/>
          </a:xfrm>
          <a:prstGeom prst="rect">
            <a:avLst/>
          </a:prstGeom>
          <a:noFill/>
        </p:spPr>
        <p:txBody>
          <a:bodyPr wrap="square" rtlCol="0" anchor="ctr">
            <a:spAutoFit/>
          </a:bodyPr>
          <a:lstStyle/>
          <a:p>
            <a:r>
              <a:rPr lang="es-ES" sz="2500" b="1" dirty="0">
                <a:solidFill>
                  <a:srgbClr val="FFC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BENEFICIOS DEL HUEVO </a:t>
            </a:r>
          </a:p>
          <a:p>
            <a:r>
              <a:rPr lang="es-ES" sz="1600" b="1" dirty="0">
                <a:solidFill>
                  <a:srgbClr val="FFC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EN LA FORMACIÓN  DE MASA MUSCULAR PARA  EL DEPORTISTA</a:t>
            </a:r>
            <a:endParaRPr lang="ko-KR" altLang="en-US" sz="1600" b="1" dirty="0">
              <a:solidFill>
                <a:srgbClr val="FFC000"/>
              </a:solidFill>
              <a:effectLst>
                <a:outerShdw blurRad="38100" dist="38100" dir="2700000" algn="tl">
                  <a:srgbClr val="000000">
                    <a:alpha val="43137"/>
                  </a:srgbClr>
                </a:outerShdw>
              </a:effectLst>
              <a:latin typeface="Source Sans Pro" panose="020B0503030403020204" pitchFamily="34" charset="0"/>
              <a:cs typeface="Arial" pitchFamily="34" charset="0"/>
            </a:endParaRPr>
          </a:p>
        </p:txBody>
      </p:sp>
    </p:spTree>
    <p:extLst>
      <p:ext uri="{BB962C8B-B14F-4D97-AF65-F5344CB8AC3E}">
        <p14:creationId xmlns:p14="http://schemas.microsoft.com/office/powerpoint/2010/main" val="1140821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520981"/>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586153" y="1566513"/>
            <a:ext cx="5786511" cy="4647426"/>
          </a:xfrm>
          <a:prstGeom prst="rect">
            <a:avLst/>
          </a:prstGeom>
        </p:spPr>
        <p:txBody>
          <a:bodyPr wrap="square">
            <a:spAutoFit/>
          </a:bodyPr>
          <a:lstStyle/>
          <a:p>
            <a:pPr algn="just"/>
            <a:r>
              <a:rPr lang="es-BO" sz="2000" b="1" cap="all"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OTROS COMPUESTOS BIOACTIVOS:</a:t>
            </a:r>
          </a:p>
          <a:p>
            <a:pPr algn="just"/>
            <a:endParaRPr lang="es-ES"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El huevo también aporta sustancias que no son nutrientes pero que tienen efectos positivos sobre la salud. </a:t>
            </a:r>
          </a:p>
          <a:p>
            <a:pPr algn="just"/>
            <a:r>
              <a:rPr lang="es-ES" sz="1600" dirty="0">
                <a:solidFill>
                  <a:schemeClr val="bg1"/>
                </a:solidFill>
                <a:latin typeface="Calibri" panose="020F0502020204030204" pitchFamily="34" charset="0"/>
                <a:cs typeface="Calibri" panose="020F0502020204030204" pitchFamily="34" charset="0"/>
              </a:rPr>
              <a:t> La yema del huevo contiene luteína y zeaxantina, dos carotenoides responsables de su color. No tienen actividad como vitaminas, son antioxidantes, y en nuestro organismo se concentran principalmente en el ojo, aumentando la densidad del pigmento macular.</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También se acumulan en menor proporción en otros tejidos, como hígado, piel y grasa. Además de proteger frente a la degeneración macular, también protege frente a la aterosclerosis y los procesos oxidativos. Comparado con otros alimentos, el huevo tiene una cantidad relativamente baja de luteína y zeaxantina. Sin embargo, son mucho más biodisponibles, lo que significa que podemos aprovecharlos mucho mejor en comparación con otras fuentes alimentarias e incluso con los suplementos.</a:t>
            </a:r>
          </a:p>
        </p:txBody>
      </p:sp>
      <p:pic>
        <p:nvPicPr>
          <p:cNvPr id="7" name="Imagen 6">
            <a:extLst>
              <a:ext uri="{FF2B5EF4-FFF2-40B4-BE49-F238E27FC236}">
                <a16:creationId xmlns:a16="http://schemas.microsoft.com/office/drawing/2014/main" id="{F378F549-FAD3-4E22-8088-697DF059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348" y="1228867"/>
            <a:ext cx="5282483" cy="4322832"/>
          </a:xfrm>
          <a:prstGeom prst="rect">
            <a:avLst/>
          </a:prstGeom>
        </p:spPr>
      </p:pic>
      <p:pic>
        <p:nvPicPr>
          <p:cNvPr id="8" name="Imagen 7">
            <a:extLst>
              <a:ext uri="{FF2B5EF4-FFF2-40B4-BE49-F238E27FC236}">
                <a16:creationId xmlns:a16="http://schemas.microsoft.com/office/drawing/2014/main" id="{A166D5E0-CD7F-E06D-18D2-A365B0FF7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9" y="48737"/>
            <a:ext cx="12192000" cy="6858000"/>
          </a:xfrm>
          <a:prstGeom prst="rect">
            <a:avLst/>
          </a:prstGeom>
        </p:spPr>
      </p:pic>
      <p:sp>
        <p:nvSpPr>
          <p:cNvPr id="9" name="CuadroTexto 8">
            <a:extLst>
              <a:ext uri="{FF2B5EF4-FFF2-40B4-BE49-F238E27FC236}">
                <a16:creationId xmlns:a16="http://schemas.microsoft.com/office/drawing/2014/main" id="{47BB6C26-EF0F-EA80-3D91-D47C5A4ABDB1}"/>
              </a:ext>
            </a:extLst>
          </p:cNvPr>
          <p:cNvSpPr txBox="1"/>
          <p:nvPr/>
        </p:nvSpPr>
        <p:spPr>
          <a:xfrm>
            <a:off x="586371" y="2299440"/>
            <a:ext cx="5047935" cy="2554545"/>
          </a:xfrm>
          <a:prstGeom prst="rect">
            <a:avLst/>
          </a:prstGeom>
          <a:noFill/>
        </p:spPr>
        <p:txBody>
          <a:bodyPr wrap="square">
            <a:spAutoFit/>
          </a:bodyPr>
          <a:lstStyle/>
          <a:p>
            <a:pPr algn="just"/>
            <a:r>
              <a:rPr lang="es-BO" sz="1600" dirty="0">
                <a:solidFill>
                  <a:schemeClr val="bg1"/>
                </a:solidFill>
                <a:latin typeface="Calibri" panose="020F0502020204030204" pitchFamily="34" charset="0"/>
                <a:cs typeface="Calibri" panose="020F0502020204030204" pitchFamily="34" charset="0"/>
              </a:rPr>
              <a:t>Uno de los tópicos más extendidos es la creencia de que es mejor desechar las yemas, por su elevado contenido en colesterol, y consumir solo las claras, porque es en estas en las que se encuentra la proteína del huevo.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es correcto.  </a:t>
            </a:r>
          </a:p>
          <a:p>
            <a:pPr algn="just"/>
            <a:r>
              <a:rPr lang="es-BO" sz="1600" dirty="0">
                <a:solidFill>
                  <a:schemeClr val="bg1"/>
                </a:solidFill>
                <a:latin typeface="Calibri" panose="020F0502020204030204" pitchFamily="34" charset="0"/>
                <a:cs typeface="Calibri" panose="020F0502020204030204" pitchFamily="34" charset="0"/>
              </a:rPr>
              <a:t>el consumo de huevo en el marco de una dieta equilibrada no se asocia a un mayor riesgo cardiovascular. </a:t>
            </a:r>
          </a:p>
          <a:p>
            <a:pPr algn="just"/>
            <a:endParaRPr lang="es-BO" sz="1600" dirty="0">
              <a:solidFill>
                <a:schemeClr val="bg1"/>
              </a:solidFill>
              <a:latin typeface="Calibri" panose="020F0502020204030204" pitchFamily="34" charset="0"/>
              <a:cs typeface="Calibri" panose="020F0502020204030204" pitchFamily="34" charset="0"/>
            </a:endParaRPr>
          </a:p>
          <a:p>
            <a:pPr algn="just"/>
            <a:endParaRPr lang="es-BO" sz="1600" dirty="0">
              <a:solidFill>
                <a:schemeClr val="bg1"/>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19F94AEF-0A75-4966-94FC-51B4CC53698B}"/>
              </a:ext>
            </a:extLst>
          </p:cNvPr>
          <p:cNvSpPr/>
          <p:nvPr/>
        </p:nvSpPr>
        <p:spPr>
          <a:xfrm>
            <a:off x="533984" y="993225"/>
            <a:ext cx="3877280" cy="707886"/>
          </a:xfrm>
          <a:prstGeom prst="rect">
            <a:avLst/>
          </a:prstGeom>
        </p:spPr>
        <p:txBody>
          <a:bodyPr wrap="none">
            <a:spAutoFit/>
          </a:bodyPr>
          <a:lstStyle/>
          <a:p>
            <a:pPr algn="just"/>
            <a:r>
              <a:rPr lang="es-BO" sz="20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ERRORES Y TÓPICOS EN RELACIÓN </a:t>
            </a:r>
          </a:p>
          <a:p>
            <a:pPr algn="just"/>
            <a:r>
              <a:rPr lang="es-BO" sz="20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 HUEVO EN EL DEPORTE</a:t>
            </a:r>
          </a:p>
        </p:txBody>
      </p:sp>
      <p:pic>
        <p:nvPicPr>
          <p:cNvPr id="6" name="Imagen 5">
            <a:extLst>
              <a:ext uri="{FF2B5EF4-FFF2-40B4-BE49-F238E27FC236}">
                <a16:creationId xmlns:a16="http://schemas.microsoft.com/office/drawing/2014/main" id="{1CD5AFD7-F853-4931-B4BD-8D839CDD8B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707" y="1180130"/>
            <a:ext cx="4588733" cy="4187776"/>
          </a:xfrm>
          <a:prstGeom prst="rect">
            <a:avLst/>
          </a:prstGeom>
        </p:spPr>
      </p:pic>
      <p:pic>
        <p:nvPicPr>
          <p:cNvPr id="12" name="Imagen 11">
            <a:extLst>
              <a:ext uri="{FF2B5EF4-FFF2-40B4-BE49-F238E27FC236}">
                <a16:creationId xmlns:a16="http://schemas.microsoft.com/office/drawing/2014/main" id="{925026D3-30E9-4D0D-BC4D-A8A1C3F55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917" y="6006898"/>
            <a:ext cx="1997664" cy="661646"/>
          </a:xfrm>
          <a:prstGeom prst="rect">
            <a:avLst/>
          </a:prstGeom>
        </p:spPr>
      </p:pic>
    </p:spTree>
    <p:extLst>
      <p:ext uri="{BB962C8B-B14F-4D97-AF65-F5344CB8AC3E}">
        <p14:creationId xmlns:p14="http://schemas.microsoft.com/office/powerpoint/2010/main" val="7225082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520981"/>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586153" y="1566513"/>
            <a:ext cx="5786511" cy="4647426"/>
          </a:xfrm>
          <a:prstGeom prst="rect">
            <a:avLst/>
          </a:prstGeom>
        </p:spPr>
        <p:txBody>
          <a:bodyPr wrap="square">
            <a:spAutoFit/>
          </a:bodyPr>
          <a:lstStyle/>
          <a:p>
            <a:pPr algn="just"/>
            <a:r>
              <a:rPr lang="es-BO" sz="2000" b="1" cap="all"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OTROS COMPUESTOS BIOACTIVOS:</a:t>
            </a:r>
          </a:p>
          <a:p>
            <a:pPr algn="just"/>
            <a:endParaRPr lang="es-ES"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El huevo también aporta sustancias que no son nutrientes pero que tienen efectos positivos sobre la salud. </a:t>
            </a:r>
          </a:p>
          <a:p>
            <a:pPr algn="just"/>
            <a:r>
              <a:rPr lang="es-ES" sz="1600" dirty="0">
                <a:solidFill>
                  <a:schemeClr val="bg1"/>
                </a:solidFill>
                <a:latin typeface="Calibri" panose="020F0502020204030204" pitchFamily="34" charset="0"/>
                <a:cs typeface="Calibri" panose="020F0502020204030204" pitchFamily="34" charset="0"/>
              </a:rPr>
              <a:t> La yema del huevo contiene luteína y zeaxantina, dos carotenoides responsables de su color. No tienen actividad como vitaminas, son antioxidantes, y en nuestro organismo se concentran principalmente en el ojo, aumentando la densidad del pigmento macular.</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También se acumulan en menor proporción en otros tejidos, como hígado, piel y grasa. Además de proteger frente a la degeneración macular, también protege frente a la aterosclerosis y los procesos oxidativos. Comparado con otros alimentos, el huevo tiene una cantidad relativamente baja de luteína y zeaxantina. Sin embargo, son mucho más biodisponibles, lo que significa que podemos aprovecharlos mucho mejor en comparación con otras fuentes alimentarias e incluso con los suplementos.</a:t>
            </a:r>
          </a:p>
        </p:txBody>
      </p:sp>
      <p:pic>
        <p:nvPicPr>
          <p:cNvPr id="7" name="Imagen 6">
            <a:extLst>
              <a:ext uri="{FF2B5EF4-FFF2-40B4-BE49-F238E27FC236}">
                <a16:creationId xmlns:a16="http://schemas.microsoft.com/office/drawing/2014/main" id="{F378F549-FAD3-4E22-8088-697DF059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348" y="1228867"/>
            <a:ext cx="5282483" cy="4322832"/>
          </a:xfrm>
          <a:prstGeom prst="rect">
            <a:avLst/>
          </a:prstGeom>
        </p:spPr>
      </p:pic>
      <p:pic>
        <p:nvPicPr>
          <p:cNvPr id="8" name="Imagen 7">
            <a:extLst>
              <a:ext uri="{FF2B5EF4-FFF2-40B4-BE49-F238E27FC236}">
                <a16:creationId xmlns:a16="http://schemas.microsoft.com/office/drawing/2014/main" id="{A166D5E0-CD7F-E06D-18D2-A365B0FF7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9" y="48737"/>
            <a:ext cx="12192000" cy="6858000"/>
          </a:xfrm>
          <a:prstGeom prst="rect">
            <a:avLst/>
          </a:prstGeom>
        </p:spPr>
      </p:pic>
      <p:sp>
        <p:nvSpPr>
          <p:cNvPr id="9" name="CuadroTexto 8">
            <a:extLst>
              <a:ext uri="{FF2B5EF4-FFF2-40B4-BE49-F238E27FC236}">
                <a16:creationId xmlns:a16="http://schemas.microsoft.com/office/drawing/2014/main" id="{47BB6C26-EF0F-EA80-3D91-D47C5A4ABDB1}"/>
              </a:ext>
            </a:extLst>
          </p:cNvPr>
          <p:cNvSpPr txBox="1"/>
          <p:nvPr/>
        </p:nvSpPr>
        <p:spPr>
          <a:xfrm>
            <a:off x="607277" y="1905351"/>
            <a:ext cx="5488723" cy="3293209"/>
          </a:xfrm>
          <a:prstGeom prst="rect">
            <a:avLst/>
          </a:prstGeom>
          <a:noFill/>
        </p:spPr>
        <p:txBody>
          <a:bodyPr wrap="square">
            <a:spAutoFit/>
          </a:bodyPr>
          <a:lstStyle/>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La  proteína del huevo no se encuentra exclusivamente en la clara, ya que un 40% aproximadamente se localiza en yema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En la yema se encuentran también numerosos nutrientes, y algunos en mayor cantidad que en la clara. Por ejemplo, las vitaminas liposolubles A, D, E, y K y la luteína y zeaxantina se encuentran exclusivamente en la yema, o las vitaminas B1, B6, B12, folatos, ácido pantoténico, biotina y colina, calcio, fósforo, hierro, zinc, cobre, que se encuentran en mayor proporción en la yema que en la clara. Por lo tanto, desechar las yemas supone desechar también todos estos nutrientes del huevo.</a:t>
            </a:r>
          </a:p>
          <a:p>
            <a:pPr algn="just"/>
            <a:endParaRPr lang="es-BO" sz="1600" dirty="0">
              <a:solidFill>
                <a:schemeClr val="bg1"/>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19F94AEF-0A75-4966-94FC-51B4CC53698B}"/>
              </a:ext>
            </a:extLst>
          </p:cNvPr>
          <p:cNvSpPr/>
          <p:nvPr/>
        </p:nvSpPr>
        <p:spPr>
          <a:xfrm>
            <a:off x="533985" y="655076"/>
            <a:ext cx="3877280" cy="707886"/>
          </a:xfrm>
          <a:prstGeom prst="rect">
            <a:avLst/>
          </a:prstGeom>
        </p:spPr>
        <p:txBody>
          <a:bodyPr wrap="none">
            <a:spAutoFit/>
          </a:bodyPr>
          <a:lstStyle/>
          <a:p>
            <a:pPr algn="just"/>
            <a:r>
              <a:rPr lang="es-BO" sz="20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ERRORES Y TÓPICOS EN RELACIÓN </a:t>
            </a:r>
          </a:p>
          <a:p>
            <a:pPr algn="just"/>
            <a:r>
              <a:rPr lang="es-BO" sz="20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 HUEVO EN EL DEPORTE</a:t>
            </a:r>
          </a:p>
        </p:txBody>
      </p:sp>
      <p:pic>
        <p:nvPicPr>
          <p:cNvPr id="12" name="Imagen 11">
            <a:extLst>
              <a:ext uri="{FF2B5EF4-FFF2-40B4-BE49-F238E27FC236}">
                <a16:creationId xmlns:a16="http://schemas.microsoft.com/office/drawing/2014/main" id="{4E0FCE19-B388-45E7-AE5A-DCE8831FC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664" y="2172499"/>
            <a:ext cx="5714998" cy="3379200"/>
          </a:xfrm>
          <a:prstGeom prst="rect">
            <a:avLst/>
          </a:prstGeom>
        </p:spPr>
      </p:pic>
      <p:pic>
        <p:nvPicPr>
          <p:cNvPr id="14" name="Imagen 13">
            <a:extLst>
              <a:ext uri="{FF2B5EF4-FFF2-40B4-BE49-F238E27FC236}">
                <a16:creationId xmlns:a16="http://schemas.microsoft.com/office/drawing/2014/main" id="{82C36F5B-5969-49EF-ABA6-5644FD01E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917" y="6006898"/>
            <a:ext cx="1997664" cy="661646"/>
          </a:xfrm>
          <a:prstGeom prst="rect">
            <a:avLst/>
          </a:prstGeom>
        </p:spPr>
      </p:pic>
    </p:spTree>
    <p:extLst>
      <p:ext uri="{BB962C8B-B14F-4D97-AF65-F5344CB8AC3E}">
        <p14:creationId xmlns:p14="http://schemas.microsoft.com/office/powerpoint/2010/main" val="30299236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520981"/>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DC6514C-E251-4083-B657-88B9577A93A6}"/>
              </a:ext>
            </a:extLst>
          </p:cNvPr>
          <p:cNvSpPr/>
          <p:nvPr/>
        </p:nvSpPr>
        <p:spPr>
          <a:xfrm>
            <a:off x="586153" y="1566513"/>
            <a:ext cx="5786511" cy="4647426"/>
          </a:xfrm>
          <a:prstGeom prst="rect">
            <a:avLst/>
          </a:prstGeom>
        </p:spPr>
        <p:txBody>
          <a:bodyPr wrap="square">
            <a:spAutoFit/>
          </a:bodyPr>
          <a:lstStyle/>
          <a:p>
            <a:pPr algn="just"/>
            <a:r>
              <a:rPr lang="es-BO" sz="2000" b="1" cap="all"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OTROS COMPUESTOS BIOACTIVOS:</a:t>
            </a:r>
          </a:p>
          <a:p>
            <a:pPr algn="just"/>
            <a:endParaRPr lang="es-ES"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El huevo también aporta sustancias que no son nutrientes pero que tienen efectos positivos sobre la salud. </a:t>
            </a:r>
          </a:p>
          <a:p>
            <a:pPr algn="just"/>
            <a:r>
              <a:rPr lang="es-ES" sz="1600" dirty="0">
                <a:solidFill>
                  <a:schemeClr val="bg1"/>
                </a:solidFill>
                <a:latin typeface="Calibri" panose="020F0502020204030204" pitchFamily="34" charset="0"/>
                <a:cs typeface="Calibri" panose="020F0502020204030204" pitchFamily="34" charset="0"/>
              </a:rPr>
              <a:t> La yema del huevo contiene luteína y zeaxantina, dos carotenoides responsables de su color. No tienen actividad como vitaminas, son antioxidantes, y en nuestro organismo se concentran principalmente en el ojo, aumentando la densidad del pigmento macular.</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También se acumulan en menor proporción en otros tejidos, como hígado, piel y grasa. Además de proteger frente a la degeneración macular, también protege frente a la aterosclerosis y los procesos oxidativos. Comparado con otros alimentos, el huevo tiene una cantidad relativamente baja de luteína y zeaxantina. Sin embargo, son mucho más biodisponibles, lo que significa que podemos aprovecharlos mucho mejor en comparación con otras fuentes alimentarias e incluso con los suplementos.</a:t>
            </a:r>
          </a:p>
        </p:txBody>
      </p:sp>
      <p:pic>
        <p:nvPicPr>
          <p:cNvPr id="7" name="Imagen 6">
            <a:extLst>
              <a:ext uri="{FF2B5EF4-FFF2-40B4-BE49-F238E27FC236}">
                <a16:creationId xmlns:a16="http://schemas.microsoft.com/office/drawing/2014/main" id="{F378F549-FAD3-4E22-8088-697DF059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348" y="1228867"/>
            <a:ext cx="5282483" cy="4322832"/>
          </a:xfrm>
          <a:prstGeom prst="rect">
            <a:avLst/>
          </a:prstGeom>
        </p:spPr>
      </p:pic>
      <p:pic>
        <p:nvPicPr>
          <p:cNvPr id="8" name="Imagen 7">
            <a:extLst>
              <a:ext uri="{FF2B5EF4-FFF2-40B4-BE49-F238E27FC236}">
                <a16:creationId xmlns:a16="http://schemas.microsoft.com/office/drawing/2014/main" id="{A166D5E0-CD7F-E06D-18D2-A365B0FF7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uadroTexto 8">
            <a:extLst>
              <a:ext uri="{FF2B5EF4-FFF2-40B4-BE49-F238E27FC236}">
                <a16:creationId xmlns:a16="http://schemas.microsoft.com/office/drawing/2014/main" id="{47BB6C26-EF0F-EA80-3D91-D47C5A4ABDB1}"/>
              </a:ext>
            </a:extLst>
          </p:cNvPr>
          <p:cNvSpPr txBox="1"/>
          <p:nvPr/>
        </p:nvSpPr>
        <p:spPr>
          <a:xfrm>
            <a:off x="533985" y="2191282"/>
            <a:ext cx="6463357" cy="3570208"/>
          </a:xfrm>
          <a:prstGeom prst="rect">
            <a:avLst/>
          </a:prstGeom>
          <a:noFill/>
        </p:spPr>
        <p:txBody>
          <a:bodyPr wrap="square">
            <a:spAutoFit/>
          </a:bodyPr>
          <a:lstStyle/>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Otro mito muy extendido es la creencia de que es mejor consumir el huevo crudo porque la calidad proteica es mejor que en el cocido. Esto es totalmente erróneo.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En primer lugar, porque el calor desnaturaliza las proteínas del huevo haciendo que sean más fácilmente digestibles.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En segundo lugar, porque con el calor se inactivan algunas proteínas como la avidina, que es un factor </a:t>
            </a:r>
            <a:r>
              <a:rPr lang="es-BO" sz="1600" dirty="0" err="1">
                <a:solidFill>
                  <a:schemeClr val="bg1"/>
                </a:solidFill>
                <a:latin typeface="Calibri" panose="020F0502020204030204" pitchFamily="34" charset="0"/>
                <a:cs typeface="Calibri" panose="020F0502020204030204" pitchFamily="34" charset="0"/>
              </a:rPr>
              <a:t>antibiotina</a:t>
            </a:r>
            <a:r>
              <a:rPr lang="es-BO" sz="1600" dirty="0">
                <a:solidFill>
                  <a:schemeClr val="bg1"/>
                </a:solidFill>
                <a:latin typeface="Calibri" panose="020F0502020204030204" pitchFamily="34" charset="0"/>
                <a:cs typeface="Calibri" panose="020F0502020204030204" pitchFamily="34" charset="0"/>
              </a:rPr>
              <a:t>.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tercer lugar, porque el huevo debe manipularse adecuadamente para que sea un alimento seguro y evitar contaminaciones microbianas, lo que se consigue entre otras cosas con el cocinado correcto del huev</a:t>
            </a:r>
            <a:r>
              <a:rPr lang="es-B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o </a:t>
            </a:r>
            <a:endParaRPr lang="es-BO" sz="1600" dirty="0">
              <a:solidFill>
                <a:schemeClr val="bg1"/>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D15A5F69-BC37-4410-96E7-13D7FFC34AE2}"/>
              </a:ext>
            </a:extLst>
          </p:cNvPr>
          <p:cNvSpPr/>
          <p:nvPr/>
        </p:nvSpPr>
        <p:spPr>
          <a:xfrm>
            <a:off x="533985" y="655076"/>
            <a:ext cx="3877280" cy="707886"/>
          </a:xfrm>
          <a:prstGeom prst="rect">
            <a:avLst/>
          </a:prstGeom>
        </p:spPr>
        <p:txBody>
          <a:bodyPr wrap="none">
            <a:spAutoFit/>
          </a:bodyPr>
          <a:lstStyle/>
          <a:p>
            <a:pPr algn="just"/>
            <a:r>
              <a:rPr lang="es-BO" sz="20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ERRORES Y TÓPICOS EN RELACIÓN </a:t>
            </a:r>
          </a:p>
          <a:p>
            <a:pPr algn="just"/>
            <a:r>
              <a:rPr lang="es-BO" sz="2000" b="1" dirty="0">
                <a:solidFill>
                  <a:schemeClr val="accent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 HUEVO EN EL DEPORTE</a:t>
            </a:r>
          </a:p>
        </p:txBody>
      </p:sp>
      <p:pic>
        <p:nvPicPr>
          <p:cNvPr id="6" name="Imagen 5">
            <a:extLst>
              <a:ext uri="{FF2B5EF4-FFF2-40B4-BE49-F238E27FC236}">
                <a16:creationId xmlns:a16="http://schemas.microsoft.com/office/drawing/2014/main" id="{66A26637-9834-4C87-9501-EADCD9A3E9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0066" y="2258827"/>
            <a:ext cx="4150180" cy="3570209"/>
          </a:xfrm>
          <a:prstGeom prst="rect">
            <a:avLst/>
          </a:prstGeom>
        </p:spPr>
      </p:pic>
      <p:pic>
        <p:nvPicPr>
          <p:cNvPr id="12" name="Imagen 11">
            <a:extLst>
              <a:ext uri="{FF2B5EF4-FFF2-40B4-BE49-F238E27FC236}">
                <a16:creationId xmlns:a16="http://schemas.microsoft.com/office/drawing/2014/main" id="{34F6FDDA-0781-4A0D-9AEE-13575BDC2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917" y="5920013"/>
            <a:ext cx="1997664" cy="661646"/>
          </a:xfrm>
          <a:prstGeom prst="rect">
            <a:avLst/>
          </a:prstGeom>
        </p:spPr>
      </p:pic>
    </p:spTree>
    <p:extLst>
      <p:ext uri="{BB962C8B-B14F-4D97-AF65-F5344CB8AC3E}">
        <p14:creationId xmlns:p14="http://schemas.microsoft.com/office/powerpoint/2010/main" val="976578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566" y="6004245"/>
            <a:ext cx="1997664" cy="661646"/>
          </a:xfrm>
          <a:prstGeom prst="rect">
            <a:avLst/>
          </a:prstGeom>
        </p:spPr>
      </p:pic>
      <p:sp>
        <p:nvSpPr>
          <p:cNvPr id="8" name="CuadroTexto 7">
            <a:extLst>
              <a:ext uri="{FF2B5EF4-FFF2-40B4-BE49-F238E27FC236}">
                <a16:creationId xmlns:a16="http://schemas.microsoft.com/office/drawing/2014/main" id="{18C00FDC-A914-4945-AD26-19B8370C6B24}"/>
              </a:ext>
            </a:extLst>
          </p:cNvPr>
          <p:cNvSpPr txBox="1"/>
          <p:nvPr/>
        </p:nvSpPr>
        <p:spPr>
          <a:xfrm>
            <a:off x="607277" y="1920530"/>
            <a:ext cx="5807591" cy="4278094"/>
          </a:xfrm>
          <a:prstGeom prst="rect">
            <a:avLst/>
          </a:prstGeom>
          <a:noFill/>
        </p:spPr>
        <p:txBody>
          <a:bodyPr wrap="square">
            <a:spAutoFit/>
          </a:bodyPr>
          <a:lstStyle/>
          <a:p>
            <a:pPr algn="just"/>
            <a:r>
              <a:rPr lang="es-BO" sz="1600" dirty="0">
                <a:solidFill>
                  <a:schemeClr val="bg1"/>
                </a:solidFill>
                <a:latin typeface="Calibri" panose="020F0502020204030204" pitchFamily="34" charset="0"/>
                <a:cs typeface="Calibri" panose="020F0502020204030204" pitchFamily="34" charset="0"/>
              </a:rPr>
              <a:t>El huevo es un alimento de gran valor nutricional, recomendable para la población en general, pero también en el colectivo de deportistas y personas físicamente activas.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Es un alimento que aporta proteínas de gran calidad y tiene además una elevada densidad nutricional, lo que hace que sea un alimento muy adecuado para hacer frente a las mayores necesidades nutricionales de los deportistas.</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 Es conveniente, no obstante, corregir errores y desterrar algunos mitos en relación a su consumo en este colectivo.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El consumo de huevo en cantidades moderadas, y manejado adecuadamente para que sea un alimento seguro, contribuye al seguimiento de una dieta prudente, equilibrada y sana, tanto en población general como en las personas más activas.</a:t>
            </a:r>
          </a:p>
          <a:p>
            <a:pPr algn="just"/>
            <a:endParaRPr lang="es-BO" sz="1600" dirty="0">
              <a:solidFill>
                <a:schemeClr val="bg1"/>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22A00499-83B6-4A29-855C-0E9DE9FEFBFD}"/>
              </a:ext>
            </a:extLst>
          </p:cNvPr>
          <p:cNvSpPr/>
          <p:nvPr/>
        </p:nvSpPr>
        <p:spPr>
          <a:xfrm>
            <a:off x="607277" y="1197985"/>
            <a:ext cx="1914883" cy="400110"/>
          </a:xfrm>
          <a:prstGeom prst="rect">
            <a:avLst/>
          </a:prstGeom>
        </p:spPr>
        <p:txBody>
          <a:bodyPr wrap="none">
            <a:spAutoFit/>
          </a:bodyPr>
          <a:lstStyle/>
          <a:p>
            <a:r>
              <a:rPr lang="es-ES" sz="2000" b="1"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a:t>
            </a:r>
            <a:r>
              <a:rPr lang="es-BO" sz="2000" b="1"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ONCLUCIONES </a:t>
            </a:r>
            <a:endParaRPr lang="es-BO" sz="2000" b="1"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97A98E4C-105B-48A7-86BA-DDF028E88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6560" y="2128639"/>
            <a:ext cx="5325550" cy="3148925"/>
          </a:xfrm>
          <a:prstGeom prst="rect">
            <a:avLst/>
          </a:prstGeom>
        </p:spPr>
      </p:pic>
    </p:spTree>
    <p:extLst>
      <p:ext uri="{BB962C8B-B14F-4D97-AF65-F5344CB8AC3E}">
        <p14:creationId xmlns:p14="http://schemas.microsoft.com/office/powerpoint/2010/main" val="25120568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AB408E-A68D-46A5-802C-2ACA0876B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B370957D-A075-49E1-A729-40CEDFDEE664}"/>
              </a:ext>
            </a:extLst>
          </p:cNvPr>
          <p:cNvSpPr txBox="1"/>
          <p:nvPr/>
        </p:nvSpPr>
        <p:spPr>
          <a:xfrm>
            <a:off x="4845671" y="2797215"/>
            <a:ext cx="6097656" cy="3231654"/>
          </a:xfrm>
          <a:prstGeom prst="rect">
            <a:avLst/>
          </a:prstGeom>
          <a:noFill/>
        </p:spPr>
        <p:txBody>
          <a:bodyPr wrap="square">
            <a:spAutoFit/>
          </a:bodyPr>
          <a:lstStyle/>
          <a:p>
            <a:r>
              <a:rPr lang="es-BO" sz="4800" dirty="0">
                <a:solidFill>
                  <a:schemeClr val="accent5"/>
                </a:solidFill>
                <a:effectLst/>
                <a:latin typeface="Swis721 Hv BT" panose="020B0804020202020204" pitchFamily="34" charset="0"/>
              </a:rPr>
              <a:t>GRACIAS POR SU ATENCION</a:t>
            </a:r>
          </a:p>
          <a:p>
            <a:endParaRPr lang="es-BO" dirty="0">
              <a:solidFill>
                <a:schemeClr val="accent5"/>
              </a:solidFill>
              <a:latin typeface="TimesNewRomanPSMT"/>
            </a:endParaRPr>
          </a:p>
          <a:p>
            <a:endParaRPr lang="es-BO" dirty="0">
              <a:solidFill>
                <a:schemeClr val="accent5"/>
              </a:solidFill>
              <a:latin typeface="TimesNewRomanPSMT"/>
            </a:endParaRPr>
          </a:p>
          <a:p>
            <a:endParaRPr lang="es-BO" dirty="0">
              <a:solidFill>
                <a:schemeClr val="accent5"/>
              </a:solidFill>
              <a:latin typeface="TimesNewRomanPSMT"/>
            </a:endParaRPr>
          </a:p>
          <a:p>
            <a:endParaRPr lang="es-BO" dirty="0">
              <a:solidFill>
                <a:schemeClr val="accent5"/>
              </a:solidFill>
              <a:latin typeface="TimesNewRomanPSMT"/>
            </a:endParaRPr>
          </a:p>
          <a:p>
            <a:endParaRPr lang="es-BO" dirty="0">
              <a:solidFill>
                <a:schemeClr val="accent5"/>
              </a:solidFill>
              <a:latin typeface="TimesNewRomanPSMT"/>
            </a:endParaRPr>
          </a:p>
          <a:p>
            <a:endParaRPr lang="es-BO" dirty="0">
              <a:solidFill>
                <a:schemeClr val="accent5"/>
              </a:solidFill>
            </a:endParaRPr>
          </a:p>
        </p:txBody>
      </p:sp>
      <p:sp>
        <p:nvSpPr>
          <p:cNvPr id="6" name="Rectángulo 5">
            <a:extLst>
              <a:ext uri="{FF2B5EF4-FFF2-40B4-BE49-F238E27FC236}">
                <a16:creationId xmlns:a16="http://schemas.microsoft.com/office/drawing/2014/main" id="{0DCD2076-729C-4851-AB7C-A7F91EE97F85}"/>
              </a:ext>
            </a:extLst>
          </p:cNvPr>
          <p:cNvSpPr/>
          <p:nvPr/>
        </p:nvSpPr>
        <p:spPr>
          <a:xfrm>
            <a:off x="5016139" y="4667349"/>
            <a:ext cx="6096000" cy="646331"/>
          </a:xfrm>
          <a:prstGeom prst="rect">
            <a:avLst/>
          </a:prstGeom>
        </p:spPr>
        <p:txBody>
          <a:bodyPr>
            <a:spAutoFit/>
          </a:bodyPr>
          <a:lstStyle/>
          <a:p>
            <a:r>
              <a:rPr lang="es-BO" dirty="0">
                <a:solidFill>
                  <a:schemeClr val="bg1"/>
                </a:solidFill>
                <a:latin typeface="TimesNewRomanPSMT"/>
              </a:rPr>
              <a:t>RITA MEDINA</a:t>
            </a:r>
          </a:p>
          <a:p>
            <a:r>
              <a:rPr lang="es-BO" dirty="0">
                <a:solidFill>
                  <a:schemeClr val="bg1"/>
                </a:solidFill>
                <a:latin typeface="TimesNewRomanPSMT"/>
              </a:rPr>
              <a:t>ritamedina@gmail.com</a:t>
            </a:r>
            <a:endParaRPr lang="es-BO" dirty="0">
              <a:solidFill>
                <a:schemeClr val="bg1"/>
              </a:solidFill>
            </a:endParaRPr>
          </a:p>
        </p:txBody>
      </p:sp>
    </p:spTree>
    <p:extLst>
      <p:ext uri="{BB962C8B-B14F-4D97-AF65-F5344CB8AC3E}">
        <p14:creationId xmlns:p14="http://schemas.microsoft.com/office/powerpoint/2010/main" val="14086962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566" y="5927967"/>
            <a:ext cx="1997664" cy="661646"/>
          </a:xfrm>
          <a:prstGeom prst="rect">
            <a:avLst/>
          </a:prstGeom>
        </p:spPr>
      </p:pic>
      <p:sp>
        <p:nvSpPr>
          <p:cNvPr id="32" name="TextBox 7">
            <a:extLst>
              <a:ext uri="{FF2B5EF4-FFF2-40B4-BE49-F238E27FC236}">
                <a16:creationId xmlns:a16="http://schemas.microsoft.com/office/drawing/2014/main" id="{75A59A6E-42AB-43B2-A84F-23FAE031B2B7}"/>
              </a:ext>
            </a:extLst>
          </p:cNvPr>
          <p:cNvSpPr txBox="1"/>
          <p:nvPr/>
        </p:nvSpPr>
        <p:spPr>
          <a:xfrm>
            <a:off x="586154" y="553559"/>
            <a:ext cx="5065977" cy="969496"/>
          </a:xfrm>
          <a:prstGeom prst="rect">
            <a:avLst/>
          </a:prstGeom>
          <a:noFill/>
        </p:spPr>
        <p:txBody>
          <a:bodyPr wrap="square" rtlCol="0" anchor="ctr">
            <a:spAutoFit/>
          </a:bodyPr>
          <a:lstStyle/>
          <a:p>
            <a:r>
              <a:rPr lang="es-ES" sz="2500" b="1" dirty="0">
                <a:solidFill>
                  <a:srgbClr val="FFC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BENEFICIOS DEL HUEVO </a:t>
            </a:r>
          </a:p>
          <a:p>
            <a:r>
              <a:rPr lang="es-ES" sz="1600" b="1" dirty="0">
                <a:solidFill>
                  <a:srgbClr val="FFC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EN LA FORMACIÓN  DE MASA MUSCULAR PARA  EL DEPORTISTA</a:t>
            </a:r>
            <a:endParaRPr lang="ko-KR" altLang="en-US" sz="1600" b="1" dirty="0">
              <a:solidFill>
                <a:srgbClr val="FFC000"/>
              </a:solidFill>
              <a:effectLst>
                <a:outerShdw blurRad="38100" dist="38100" dir="2700000" algn="tl">
                  <a:srgbClr val="000000">
                    <a:alpha val="43137"/>
                  </a:srgbClr>
                </a:outerShdw>
              </a:effectLst>
              <a:latin typeface="Source Sans Pro" panose="020B0503030403020204" pitchFamily="34" charset="0"/>
              <a:cs typeface="Arial" pitchFamily="34" charset="0"/>
            </a:endParaRPr>
          </a:p>
        </p:txBody>
      </p:sp>
      <p:sp>
        <p:nvSpPr>
          <p:cNvPr id="2" name="Rectángulo 1">
            <a:extLst>
              <a:ext uri="{FF2B5EF4-FFF2-40B4-BE49-F238E27FC236}">
                <a16:creationId xmlns:a16="http://schemas.microsoft.com/office/drawing/2014/main" id="{3D048FD9-B4B8-4CBE-BA83-0A3C5F83080A}"/>
              </a:ext>
            </a:extLst>
          </p:cNvPr>
          <p:cNvSpPr/>
          <p:nvPr/>
        </p:nvSpPr>
        <p:spPr>
          <a:xfrm>
            <a:off x="586153" y="2076614"/>
            <a:ext cx="5652131" cy="3785652"/>
          </a:xfrm>
          <a:prstGeom prst="rect">
            <a:avLst/>
          </a:prstGeom>
        </p:spPr>
        <p:txBody>
          <a:bodyPr wrap="square">
            <a:spAutoFit/>
          </a:bodyPr>
          <a:lstStyle/>
          <a:p>
            <a:pPr algn="just"/>
            <a:r>
              <a:rPr lang="es-ES" sz="1600" dirty="0">
                <a:solidFill>
                  <a:schemeClr val="bg1"/>
                </a:solidFill>
                <a:latin typeface="Calibri" panose="020F0502020204030204" pitchFamily="34" charset="0"/>
                <a:cs typeface="Calibri" panose="020F0502020204030204" pitchFamily="34" charset="0"/>
              </a:rPr>
              <a:t>En el caso de los deportistas y personas con actividad física elevada una dieta adecuada es además imprescindible para </a:t>
            </a:r>
            <a:r>
              <a:rPr lang="es-ES" sz="1600" u="sng" dirty="0">
                <a:solidFill>
                  <a:schemeClr val="bg1"/>
                </a:solidFill>
                <a:latin typeface="Calibri" panose="020F0502020204030204" pitchFamily="34" charset="0"/>
                <a:cs typeface="Calibri" panose="020F0502020204030204" pitchFamily="34" charset="0"/>
              </a:rPr>
              <a:t>lograr el máximo rendimiento físico. </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Las personas físicamente activas tienen:</a:t>
            </a:r>
          </a:p>
          <a:p>
            <a:pPr marL="285750" indent="-285750" algn="just">
              <a:buFont typeface="Arial" panose="020B0604020202020204" pitchFamily="34" charset="0"/>
              <a:buChar char="•"/>
            </a:pPr>
            <a:r>
              <a:rPr lang="es-ES" sz="1600" dirty="0">
                <a:solidFill>
                  <a:schemeClr val="bg1"/>
                </a:solidFill>
                <a:latin typeface="Calibri" panose="020F0502020204030204" pitchFamily="34" charset="0"/>
                <a:cs typeface="Calibri" panose="020F0502020204030204" pitchFamily="34" charset="0"/>
              </a:rPr>
              <a:t> mayor gasto de energía, </a:t>
            </a:r>
          </a:p>
          <a:p>
            <a:pPr marL="285750" indent="-285750" algn="just">
              <a:buFont typeface="Arial" panose="020B0604020202020204" pitchFamily="34" charset="0"/>
              <a:buChar char="•"/>
            </a:pPr>
            <a:r>
              <a:rPr lang="es-ES" sz="1600" dirty="0">
                <a:solidFill>
                  <a:schemeClr val="bg1"/>
                </a:solidFill>
                <a:latin typeface="Calibri" panose="020F0502020204030204" pitchFamily="34" charset="0"/>
                <a:cs typeface="Calibri" panose="020F0502020204030204" pitchFamily="34" charset="0"/>
              </a:rPr>
              <a:t> mayor consumo de oxígeno </a:t>
            </a:r>
          </a:p>
          <a:p>
            <a:pPr marL="285750" indent="-285750" algn="just">
              <a:buFont typeface="Arial" panose="020B0604020202020204" pitchFamily="34" charset="0"/>
              <a:buChar char="•"/>
            </a:pPr>
            <a:r>
              <a:rPr lang="es-ES" sz="1600" dirty="0">
                <a:solidFill>
                  <a:schemeClr val="bg1"/>
                </a:solidFill>
                <a:latin typeface="Calibri" panose="020F0502020204030204" pitchFamily="34" charset="0"/>
                <a:cs typeface="Calibri" panose="020F0502020204030204" pitchFamily="34" charset="0"/>
              </a:rPr>
              <a:t> estrés oxidativo, </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y como consecuencia del esfuerzo físico sufren un mayor desgaste muscular. </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Por eso sus necesidades nutricionales son distintas de las de las personas sedentarias, y su dieta debe aportar no solo más energía sino también mayor cantidad y calidad de otros nutrientes.</a:t>
            </a:r>
            <a:endParaRPr lang="es-BO" sz="1600" dirty="0">
              <a:solidFill>
                <a:schemeClr val="bg1"/>
              </a:solidFill>
              <a:latin typeface="Calibri" panose="020F0502020204030204" pitchFamily="34" charset="0"/>
              <a:cs typeface="Calibri" panose="020F0502020204030204" pitchFamily="34" charset="0"/>
            </a:endParaRPr>
          </a:p>
        </p:txBody>
      </p:sp>
      <p:pic>
        <p:nvPicPr>
          <p:cNvPr id="5" name="Imagen 4">
            <a:extLst>
              <a:ext uri="{FF2B5EF4-FFF2-40B4-BE49-F238E27FC236}">
                <a16:creationId xmlns:a16="http://schemas.microsoft.com/office/drawing/2014/main" id="{91A8404C-715D-4C38-B391-A1872A732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285" y="656977"/>
            <a:ext cx="5953715" cy="5002603"/>
          </a:xfrm>
          <a:prstGeom prst="rect">
            <a:avLst/>
          </a:prstGeom>
        </p:spPr>
      </p:pic>
    </p:spTree>
    <p:extLst>
      <p:ext uri="{BB962C8B-B14F-4D97-AF65-F5344CB8AC3E}">
        <p14:creationId xmlns:p14="http://schemas.microsoft.com/office/powerpoint/2010/main" val="3499093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39" y="5929502"/>
            <a:ext cx="1997664" cy="661646"/>
          </a:xfrm>
          <a:prstGeom prst="rect">
            <a:avLst/>
          </a:prstGeom>
        </p:spPr>
      </p:pic>
      <p:sp>
        <p:nvSpPr>
          <p:cNvPr id="32" name="TextBox 7">
            <a:extLst>
              <a:ext uri="{FF2B5EF4-FFF2-40B4-BE49-F238E27FC236}">
                <a16:creationId xmlns:a16="http://schemas.microsoft.com/office/drawing/2014/main" id="{75A59A6E-42AB-43B2-A84F-23FAE031B2B7}"/>
              </a:ext>
            </a:extLst>
          </p:cNvPr>
          <p:cNvSpPr txBox="1"/>
          <p:nvPr/>
        </p:nvSpPr>
        <p:spPr>
          <a:xfrm>
            <a:off x="586154" y="553559"/>
            <a:ext cx="5065977" cy="969496"/>
          </a:xfrm>
          <a:prstGeom prst="rect">
            <a:avLst/>
          </a:prstGeom>
          <a:noFill/>
        </p:spPr>
        <p:txBody>
          <a:bodyPr wrap="square" rtlCol="0" anchor="ctr">
            <a:spAutoFit/>
          </a:bodyPr>
          <a:lstStyle/>
          <a:p>
            <a:r>
              <a:rPr lang="es-ES" sz="2500" b="1" dirty="0">
                <a:solidFill>
                  <a:srgbClr val="FFC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BENEFICIOS DEL HUEVO </a:t>
            </a:r>
          </a:p>
          <a:p>
            <a:r>
              <a:rPr lang="es-ES" sz="1600" b="1" dirty="0">
                <a:solidFill>
                  <a:srgbClr val="FFC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EN LA FORMACIÓN  DE MASA MUSCULAR PARA  EL DEPORTISTA</a:t>
            </a:r>
            <a:endParaRPr lang="ko-KR" altLang="en-US" sz="1600" b="1" dirty="0">
              <a:solidFill>
                <a:srgbClr val="FFC000"/>
              </a:solidFill>
              <a:effectLst>
                <a:outerShdw blurRad="38100" dist="38100" dir="2700000" algn="tl">
                  <a:srgbClr val="000000">
                    <a:alpha val="43137"/>
                  </a:srgbClr>
                </a:outerShdw>
              </a:effectLst>
              <a:latin typeface="Source Sans Pro" panose="020B0503030403020204" pitchFamily="34" charset="0"/>
              <a:cs typeface="Arial" pitchFamily="34" charset="0"/>
            </a:endParaRPr>
          </a:p>
        </p:txBody>
      </p:sp>
      <p:sp>
        <p:nvSpPr>
          <p:cNvPr id="4" name="Rectángulo 3">
            <a:extLst>
              <a:ext uri="{FF2B5EF4-FFF2-40B4-BE49-F238E27FC236}">
                <a16:creationId xmlns:a16="http://schemas.microsoft.com/office/drawing/2014/main" id="{625B2B3A-0248-4CBB-9E93-2975EC0C7D22}"/>
              </a:ext>
            </a:extLst>
          </p:cNvPr>
          <p:cNvSpPr/>
          <p:nvPr/>
        </p:nvSpPr>
        <p:spPr>
          <a:xfrm>
            <a:off x="467139" y="1523056"/>
            <a:ext cx="5885302" cy="4139595"/>
          </a:xfrm>
          <a:prstGeom prst="rect">
            <a:avLst/>
          </a:prstGeom>
        </p:spPr>
        <p:txBody>
          <a:bodyPr wrap="square">
            <a:spAutoFit/>
          </a:bodyPr>
          <a:lstStyle/>
          <a:p>
            <a:pPr algn="just">
              <a:spcAft>
                <a:spcPts val="1125"/>
              </a:spcAft>
            </a:pPr>
            <a:r>
              <a:rPr lang="es-BO" sz="1600" dirty="0">
                <a:solidFill>
                  <a:schemeClr val="bg1"/>
                </a:solidFill>
                <a:latin typeface="Calibri" panose="020F0502020204030204" pitchFamily="34" charset="0"/>
                <a:cs typeface="Calibri" panose="020F0502020204030204" pitchFamily="34" charset="0"/>
              </a:rPr>
              <a:t>El huevo es un alimento de gran valor nutricional que puede ayudar a los deportistas a seguir una dieta correcta que contiene:</a:t>
            </a:r>
          </a:p>
          <a:p>
            <a:pPr marL="285750" indent="-285750" algn="just">
              <a:spcAft>
                <a:spcPts val="1125"/>
              </a:spcAft>
              <a:buFont typeface="Arial" panose="020B0604020202020204" pitchFamily="34" charset="0"/>
              <a:buChar char="•"/>
            </a:pPr>
            <a:r>
              <a:rPr lang="es-BO" sz="1600" dirty="0">
                <a:solidFill>
                  <a:schemeClr val="bg1"/>
                </a:solidFill>
                <a:latin typeface="Calibri" panose="020F0502020204030204" pitchFamily="34" charset="0"/>
                <a:cs typeface="Calibri" panose="020F0502020204030204" pitchFamily="34" charset="0"/>
              </a:rPr>
              <a:t>proteínas de elevada calidad y muy biodisponibles,</a:t>
            </a:r>
          </a:p>
          <a:p>
            <a:pPr marL="285750" indent="-285750" algn="just">
              <a:spcAft>
                <a:spcPts val="1125"/>
              </a:spcAft>
              <a:buFont typeface="Arial" panose="020B0604020202020204" pitchFamily="34" charset="0"/>
              <a:buChar char="•"/>
            </a:pPr>
            <a:r>
              <a:rPr lang="es-BO" sz="1600" dirty="0">
                <a:solidFill>
                  <a:schemeClr val="bg1"/>
                </a:solidFill>
                <a:latin typeface="Calibri" panose="020F0502020204030204" pitchFamily="34" charset="0"/>
                <a:cs typeface="Calibri" panose="020F0502020204030204" pitchFamily="34" charset="0"/>
              </a:rPr>
              <a:t>perfil de ácidos grasos muy favorable desde el punto de vista cardiovascular, </a:t>
            </a:r>
          </a:p>
          <a:p>
            <a:pPr marL="285750" indent="-285750" algn="just">
              <a:spcAft>
                <a:spcPts val="1125"/>
              </a:spcAft>
              <a:buFont typeface="Arial" panose="020B0604020202020204" pitchFamily="34" charset="0"/>
              <a:buChar char="•"/>
            </a:pPr>
            <a:r>
              <a:rPr lang="es-BO" sz="1600" dirty="0">
                <a:solidFill>
                  <a:schemeClr val="bg1"/>
                </a:solidFill>
                <a:latin typeface="Calibri" panose="020F0502020204030204" pitchFamily="34" charset="0"/>
                <a:cs typeface="Calibri" panose="020F0502020204030204" pitchFamily="34" charset="0"/>
              </a:rPr>
              <a:t>aporta vitaminas y minerales implicados en el metabolismo energético y proteico, en la defensa ante el estrés oxidativo e inflamación, </a:t>
            </a:r>
          </a:p>
          <a:p>
            <a:pPr marL="285750" indent="-285750" algn="just">
              <a:spcAft>
                <a:spcPts val="1125"/>
              </a:spcAft>
              <a:buFont typeface="Arial" panose="020B0604020202020204" pitchFamily="34" charset="0"/>
              <a:buChar char="•"/>
            </a:pPr>
            <a:r>
              <a:rPr lang="es-BO" sz="1600" dirty="0">
                <a:solidFill>
                  <a:schemeClr val="bg1"/>
                </a:solidFill>
                <a:latin typeface="Calibri" panose="020F0502020204030204" pitchFamily="34" charset="0"/>
                <a:cs typeface="Calibri" panose="020F0502020204030204" pitchFamily="34" charset="0"/>
              </a:rPr>
              <a:t>metabolismo celular, y en el crecimiento y reparación de tejidos.</a:t>
            </a:r>
          </a:p>
          <a:p>
            <a:pPr algn="just">
              <a:spcAft>
                <a:spcPts val="1125"/>
              </a:spcAft>
            </a:pPr>
            <a:endParaRPr lang="es-BO" sz="1600" dirty="0">
              <a:solidFill>
                <a:schemeClr val="bg1"/>
              </a:solidFill>
              <a:latin typeface="Calibri" panose="020F0502020204030204" pitchFamily="34" charset="0"/>
              <a:cs typeface="Calibri" panose="020F0502020204030204" pitchFamily="34" charset="0"/>
            </a:endParaRPr>
          </a:p>
          <a:p>
            <a:pPr algn="just">
              <a:spcAft>
                <a:spcPts val="1125"/>
              </a:spcAft>
            </a:pPr>
            <a:r>
              <a:rPr lang="es-BO" sz="1600" dirty="0">
                <a:solidFill>
                  <a:schemeClr val="bg1"/>
                </a:solidFill>
                <a:latin typeface="Calibri" panose="020F0502020204030204" pitchFamily="34" charset="0"/>
                <a:cs typeface="Calibri" panose="020F0502020204030204" pitchFamily="34" charset="0"/>
              </a:rPr>
              <a:t>El huevo, consumido en cantidades moderadas y manipulado adecuadamente, es un alimento seguro y adecuado para deportistas y colectivos más activos.</a:t>
            </a:r>
          </a:p>
        </p:txBody>
      </p:sp>
      <p:pic>
        <p:nvPicPr>
          <p:cNvPr id="8" name="Imagen 7">
            <a:extLst>
              <a:ext uri="{FF2B5EF4-FFF2-40B4-BE49-F238E27FC236}">
                <a16:creationId xmlns:a16="http://schemas.microsoft.com/office/drawing/2014/main" id="{3016128D-2FAE-4F92-AAEF-13C88C10154C}"/>
              </a:ext>
            </a:extLst>
          </p:cNvPr>
          <p:cNvPicPr>
            <a:picLocks noChangeAspect="1"/>
          </p:cNvPicPr>
          <p:nvPr/>
        </p:nvPicPr>
        <p:blipFill>
          <a:blip r:embed="rId4"/>
          <a:stretch>
            <a:fillRect/>
          </a:stretch>
        </p:blipFill>
        <p:spPr>
          <a:xfrm>
            <a:off x="6649279" y="1038307"/>
            <a:ext cx="5467776" cy="4555273"/>
          </a:xfrm>
          <a:prstGeom prst="rect">
            <a:avLst/>
          </a:prstGeom>
        </p:spPr>
      </p:pic>
    </p:spTree>
    <p:extLst>
      <p:ext uri="{BB962C8B-B14F-4D97-AF65-F5344CB8AC3E}">
        <p14:creationId xmlns:p14="http://schemas.microsoft.com/office/powerpoint/2010/main" val="8292443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966656"/>
            <a:ext cx="1997664" cy="661646"/>
          </a:xfrm>
          <a:prstGeom prst="rect">
            <a:avLst/>
          </a:prstGeom>
        </p:spPr>
      </p:pic>
      <p:sp>
        <p:nvSpPr>
          <p:cNvPr id="32" name="TextBox 7">
            <a:extLst>
              <a:ext uri="{FF2B5EF4-FFF2-40B4-BE49-F238E27FC236}">
                <a16:creationId xmlns:a16="http://schemas.microsoft.com/office/drawing/2014/main" id="{75A59A6E-42AB-43B2-A84F-23FAE031B2B7}"/>
              </a:ext>
            </a:extLst>
          </p:cNvPr>
          <p:cNvSpPr txBox="1"/>
          <p:nvPr/>
        </p:nvSpPr>
        <p:spPr>
          <a:xfrm>
            <a:off x="586154" y="553559"/>
            <a:ext cx="5065977" cy="969496"/>
          </a:xfrm>
          <a:prstGeom prst="rect">
            <a:avLst/>
          </a:prstGeom>
          <a:noFill/>
        </p:spPr>
        <p:txBody>
          <a:bodyPr wrap="square" rtlCol="0" anchor="ctr">
            <a:spAutoFit/>
          </a:bodyPr>
          <a:lstStyle/>
          <a:p>
            <a:r>
              <a:rPr lang="es-ES" sz="2500" b="1" dirty="0">
                <a:solidFill>
                  <a:srgbClr val="FFC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BENEFICIOS DEL HUEVO </a:t>
            </a:r>
          </a:p>
          <a:p>
            <a:r>
              <a:rPr lang="es-ES" sz="1600" b="1" dirty="0">
                <a:solidFill>
                  <a:srgbClr val="FFC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EN LA FORMACIÓN  DE MASA MUSCULAR PARA  EL DEPORTISTA</a:t>
            </a:r>
            <a:endParaRPr lang="ko-KR" altLang="en-US" sz="1600" b="1" dirty="0">
              <a:solidFill>
                <a:srgbClr val="FFC000"/>
              </a:solidFill>
              <a:effectLst>
                <a:outerShdw blurRad="38100" dist="38100" dir="2700000" algn="tl">
                  <a:srgbClr val="000000">
                    <a:alpha val="43137"/>
                  </a:srgbClr>
                </a:outerShdw>
              </a:effectLst>
              <a:latin typeface="Source Sans Pro" panose="020B0503030403020204" pitchFamily="34" charset="0"/>
              <a:cs typeface="Arial" pitchFamily="34" charset="0"/>
            </a:endParaRPr>
          </a:p>
        </p:txBody>
      </p:sp>
      <p:sp>
        <p:nvSpPr>
          <p:cNvPr id="2" name="Rectángulo 1">
            <a:extLst>
              <a:ext uri="{FF2B5EF4-FFF2-40B4-BE49-F238E27FC236}">
                <a16:creationId xmlns:a16="http://schemas.microsoft.com/office/drawing/2014/main" id="{C4B4F793-CCAD-4689-AD9D-80C66EF0A0F6}"/>
              </a:ext>
            </a:extLst>
          </p:cNvPr>
          <p:cNvSpPr/>
          <p:nvPr/>
        </p:nvSpPr>
        <p:spPr>
          <a:xfrm>
            <a:off x="610634" y="2734717"/>
            <a:ext cx="4313058" cy="2098010"/>
          </a:xfrm>
          <a:prstGeom prst="rect">
            <a:avLst/>
          </a:prstGeom>
        </p:spPr>
        <p:txBody>
          <a:bodyPr wrap="square">
            <a:spAutoFit/>
          </a:bodyPr>
          <a:lstStyle/>
          <a:p>
            <a:pPr algn="just">
              <a:spcAft>
                <a:spcPts val="1125"/>
              </a:spcAft>
            </a:pPr>
            <a:r>
              <a:rPr lang="es-BO"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Todos conocemos la importancia de las proteínas en el deporte, no solo para tener una adecuada condición muscular, sino también de los huesos. </a:t>
            </a:r>
          </a:p>
          <a:p>
            <a:pPr algn="just">
              <a:spcAft>
                <a:spcPts val="1125"/>
              </a:spcAft>
            </a:pPr>
            <a:endParaRPr lang="es-BO" sz="16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1125"/>
              </a:spcAft>
            </a:pPr>
            <a:r>
              <a:rPr lang="es-BO"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Y resultan indispensables para reparar las pequeñas roturas fibrilares del músculo que tienen lugar durante la práctica deportiva.</a:t>
            </a:r>
          </a:p>
        </p:txBody>
      </p:sp>
      <p:pic>
        <p:nvPicPr>
          <p:cNvPr id="6" name="Imagen 5">
            <a:extLst>
              <a:ext uri="{FF2B5EF4-FFF2-40B4-BE49-F238E27FC236}">
                <a16:creationId xmlns:a16="http://schemas.microsoft.com/office/drawing/2014/main" id="{8CD48881-906F-4940-B25F-83A619700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627" y="1005818"/>
            <a:ext cx="7082878" cy="4731141"/>
          </a:xfrm>
          <a:prstGeom prst="rect">
            <a:avLst/>
          </a:prstGeom>
        </p:spPr>
      </p:pic>
    </p:spTree>
    <p:extLst>
      <p:ext uri="{BB962C8B-B14F-4D97-AF65-F5344CB8AC3E}">
        <p14:creationId xmlns:p14="http://schemas.microsoft.com/office/powerpoint/2010/main" val="33187833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4" name="Rectángulo 3">
            <a:extLst>
              <a:ext uri="{FF2B5EF4-FFF2-40B4-BE49-F238E27FC236}">
                <a16:creationId xmlns:a16="http://schemas.microsoft.com/office/drawing/2014/main" id="{3BA0FE87-648D-43E4-9064-CD4A3BBD99CE}"/>
              </a:ext>
            </a:extLst>
          </p:cNvPr>
          <p:cNvSpPr/>
          <p:nvPr/>
        </p:nvSpPr>
        <p:spPr>
          <a:xfrm>
            <a:off x="586154" y="2528873"/>
            <a:ext cx="4794473" cy="3293209"/>
          </a:xfrm>
          <a:prstGeom prst="rect">
            <a:avLst/>
          </a:prstGeom>
        </p:spPr>
        <p:txBody>
          <a:bodyPr wrap="square">
            <a:spAutoFit/>
          </a:bodyPr>
          <a:lstStyle/>
          <a:p>
            <a:pPr algn="just"/>
            <a:r>
              <a:rPr lang="es-ES" sz="1600" dirty="0">
                <a:solidFill>
                  <a:schemeClr val="bg1"/>
                </a:solidFill>
                <a:latin typeface="Calibri" panose="020F0502020204030204" pitchFamily="34" charset="0"/>
                <a:cs typeface="Calibri" panose="020F0502020204030204" pitchFamily="34" charset="0"/>
              </a:rPr>
              <a:t>Es importante seguir una dieta adecuada que permita la recuperación tras el ejercicio y prevenga las lesiones. </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Los deportistas necesitan más energía y nutrientes por su mayor gasto energético y el desgaste asociado al estrés físico del ejercicio. </a:t>
            </a:r>
          </a:p>
          <a:p>
            <a:pPr algn="just"/>
            <a:endParaRPr lang="es-ES" sz="1600" dirty="0">
              <a:solidFill>
                <a:schemeClr val="bg1"/>
              </a:solidFill>
              <a:latin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cs typeface="Calibri" panose="020F0502020204030204" pitchFamily="34" charset="0"/>
              </a:rPr>
              <a:t>Sin embargo, las necesidades nutricionales de las personas activas son muy heterogéneas, </a:t>
            </a:r>
          </a:p>
          <a:p>
            <a:pPr algn="just"/>
            <a:r>
              <a:rPr lang="es-ES" sz="1600" dirty="0">
                <a:solidFill>
                  <a:schemeClr val="bg1"/>
                </a:solidFill>
                <a:latin typeface="Calibri" panose="020F0502020204030204" pitchFamily="34" charset="0"/>
                <a:cs typeface="Calibri" panose="020F0502020204030204" pitchFamily="34" charset="0"/>
              </a:rPr>
              <a:t>Dependen de:</a:t>
            </a:r>
          </a:p>
          <a:p>
            <a:pPr algn="just"/>
            <a:endParaRPr lang="es-ES" sz="1600" dirty="0">
              <a:solidFill>
                <a:schemeClr val="bg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1600" dirty="0">
                <a:solidFill>
                  <a:schemeClr val="bg1"/>
                </a:solidFill>
                <a:latin typeface="Calibri" panose="020F0502020204030204" pitchFamily="34" charset="0"/>
                <a:cs typeface="Calibri" panose="020F0502020204030204" pitchFamily="34" charset="0"/>
              </a:rPr>
              <a:t> Edad, sexo, y tamaño y composición corporal, así como de la intensidad de la actividad física</a:t>
            </a:r>
            <a:endParaRPr lang="es-BO" sz="1600" dirty="0">
              <a:solidFill>
                <a:schemeClr val="bg1"/>
              </a:solidFill>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31C71637-76D9-45E6-A020-6BB1DBEF2F88}"/>
              </a:ext>
            </a:extLst>
          </p:cNvPr>
          <p:cNvSpPr/>
          <p:nvPr/>
        </p:nvSpPr>
        <p:spPr>
          <a:xfrm>
            <a:off x="586154" y="985215"/>
            <a:ext cx="6096000" cy="707886"/>
          </a:xfrm>
          <a:prstGeom prst="rect">
            <a:avLst/>
          </a:prstGeom>
        </p:spPr>
        <p:txBody>
          <a:bodyPr>
            <a:spAutoFit/>
          </a:bodyPr>
          <a:lstStyle/>
          <a:p>
            <a:r>
              <a:rPr lang="es-ES"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NECESIDADES NUTRICIONALES DE LAS PERSONAS FÍSICAMENTE ACTIVAS</a:t>
            </a:r>
            <a:endParaRPr lang="es-BO" sz="20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E7E8BE27-F282-498F-8D62-5CA6FC5AC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941" y="2528873"/>
            <a:ext cx="6916615" cy="2121816"/>
          </a:xfrm>
          <a:prstGeom prst="rect">
            <a:avLst/>
          </a:prstGeom>
        </p:spPr>
      </p:pic>
    </p:spTree>
    <p:extLst>
      <p:ext uri="{BB962C8B-B14F-4D97-AF65-F5344CB8AC3E}">
        <p14:creationId xmlns:p14="http://schemas.microsoft.com/office/powerpoint/2010/main" val="28267962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pic>
        <p:nvPicPr>
          <p:cNvPr id="6" name="Imagen 5">
            <a:extLst>
              <a:ext uri="{FF2B5EF4-FFF2-40B4-BE49-F238E27FC236}">
                <a16:creationId xmlns:a16="http://schemas.microsoft.com/office/drawing/2014/main" id="{FF1448A7-52FD-4D09-9D61-32D5ACE05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431" y="620842"/>
            <a:ext cx="8160904" cy="5364911"/>
          </a:xfrm>
          <a:prstGeom prst="rect">
            <a:avLst/>
          </a:prstGeom>
        </p:spPr>
      </p:pic>
    </p:spTree>
    <p:extLst>
      <p:ext uri="{BB962C8B-B14F-4D97-AF65-F5344CB8AC3E}">
        <p14:creationId xmlns:p14="http://schemas.microsoft.com/office/powerpoint/2010/main" val="4351628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5" name="Rectángulo 4">
            <a:extLst>
              <a:ext uri="{FF2B5EF4-FFF2-40B4-BE49-F238E27FC236}">
                <a16:creationId xmlns:a16="http://schemas.microsoft.com/office/drawing/2014/main" id="{31C71637-76D9-45E6-A020-6BB1DBEF2F88}"/>
              </a:ext>
            </a:extLst>
          </p:cNvPr>
          <p:cNvSpPr/>
          <p:nvPr/>
        </p:nvSpPr>
        <p:spPr>
          <a:xfrm>
            <a:off x="586154" y="985215"/>
            <a:ext cx="6096000" cy="707886"/>
          </a:xfrm>
          <a:prstGeom prst="rect">
            <a:avLst/>
          </a:prstGeom>
        </p:spPr>
        <p:txBody>
          <a:bodyPr>
            <a:spAutoFit/>
          </a:bodyPr>
          <a:lstStyle/>
          <a:p>
            <a:r>
              <a:rPr lang="es-ES" sz="2000" b="1" dirty="0">
                <a:solidFill>
                  <a:srgbClr val="FFC000"/>
                </a:solidFill>
                <a:latin typeface="Calibri" panose="020F0502020204030204" pitchFamily="34" charset="0"/>
                <a:cs typeface="Calibri" panose="020F0502020204030204" pitchFamily="34" charset="0"/>
              </a:rPr>
              <a:t>NUTRIENTES DEL HUEVO DE INTERÉS PARA LAS PERSONAS ACTIVAS Y DEPORTISTAS</a:t>
            </a:r>
            <a:endParaRPr lang="es-ES" sz="2000" dirty="0">
              <a:solidFill>
                <a:srgbClr val="FFC00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9F3B73C3-5BDC-4213-87D0-964574D96927}"/>
              </a:ext>
            </a:extLst>
          </p:cNvPr>
          <p:cNvSpPr/>
          <p:nvPr/>
        </p:nvSpPr>
        <p:spPr>
          <a:xfrm>
            <a:off x="586154" y="2610705"/>
            <a:ext cx="5237871" cy="2554545"/>
          </a:xfrm>
          <a:prstGeom prst="rect">
            <a:avLst/>
          </a:prstGeom>
        </p:spPr>
        <p:txBody>
          <a:bodyPr wrap="square">
            <a:spAutoFit/>
          </a:bodyPr>
          <a:lstStyle/>
          <a:p>
            <a:pPr algn="just"/>
            <a:r>
              <a:rPr lang="es-ES" sz="1600" dirty="0">
                <a:solidFill>
                  <a:schemeClr val="bg1"/>
                </a:solidFill>
                <a:latin typeface="Calibri" panose="020F0502020204030204" pitchFamily="34" charset="0"/>
                <a:cs typeface="Calibri" panose="020F0502020204030204" pitchFamily="34" charset="0"/>
              </a:rPr>
              <a:t>El huevo es un alimento con un elevado valor nutricional. Contiene proteínas, vitaminas y minerales, y otras sustancias con efectos positivos sobre la salud, en el contexto de un bajo contenido calórico (un huevo de tamaño medio aporta unas 70 kcal), por lo que en general es considerado un alimento altamente recomendable en el marco de una dieta variada y equilibrada. Esto es de especial interés para cualquier deportista, pero más para aquellos que practican disciplinas en las que hay un estricto control del peso corporal y debe vigilarse la ingesta calórica.</a:t>
            </a:r>
          </a:p>
        </p:txBody>
      </p:sp>
      <p:pic>
        <p:nvPicPr>
          <p:cNvPr id="7" name="Imagen 6">
            <a:extLst>
              <a:ext uri="{FF2B5EF4-FFF2-40B4-BE49-F238E27FC236}">
                <a16:creationId xmlns:a16="http://schemas.microsoft.com/office/drawing/2014/main" id="{AACB7493-3A4F-431F-9EF6-BD7BC9992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669" y="985215"/>
            <a:ext cx="4396084" cy="4652522"/>
          </a:xfrm>
          <a:prstGeom prst="rect">
            <a:avLst/>
          </a:prstGeom>
        </p:spPr>
      </p:pic>
    </p:spTree>
    <p:extLst>
      <p:ext uri="{BB962C8B-B14F-4D97-AF65-F5344CB8AC3E}">
        <p14:creationId xmlns:p14="http://schemas.microsoft.com/office/powerpoint/2010/main" val="8826520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33A05-B1EB-4D0F-90F8-1F3A7682B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295"/>
            <a:ext cx="12192000" cy="6858000"/>
          </a:xfrm>
          <a:prstGeom prst="rect">
            <a:avLst/>
          </a:prstGeom>
        </p:spPr>
      </p:pic>
      <p:pic>
        <p:nvPicPr>
          <p:cNvPr id="29" name="Imagen 28">
            <a:extLst>
              <a:ext uri="{FF2B5EF4-FFF2-40B4-BE49-F238E27FC236}">
                <a16:creationId xmlns:a16="http://schemas.microsoft.com/office/drawing/2014/main" id="{7D453941-BB3E-42BA-A580-C053A7EF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498" y="5736959"/>
            <a:ext cx="1997664" cy="661646"/>
          </a:xfrm>
          <a:prstGeom prst="rect">
            <a:avLst/>
          </a:prstGeom>
        </p:spPr>
      </p:pic>
      <p:sp>
        <p:nvSpPr>
          <p:cNvPr id="2" name="Rectángulo 1">
            <a:extLst>
              <a:ext uri="{FF2B5EF4-FFF2-40B4-BE49-F238E27FC236}">
                <a16:creationId xmlns:a16="http://schemas.microsoft.com/office/drawing/2014/main" id="{9F3B73C3-5BDC-4213-87D0-964574D96927}"/>
              </a:ext>
            </a:extLst>
          </p:cNvPr>
          <p:cNvSpPr/>
          <p:nvPr/>
        </p:nvSpPr>
        <p:spPr>
          <a:xfrm>
            <a:off x="496957" y="2170301"/>
            <a:ext cx="6500191" cy="4093428"/>
          </a:xfrm>
          <a:prstGeom prst="rect">
            <a:avLst/>
          </a:prstGeom>
        </p:spPr>
        <p:txBody>
          <a:bodyPr wrap="square">
            <a:spAutoFit/>
          </a:bodyPr>
          <a:lstStyle/>
          <a:p>
            <a:pPr algn="just"/>
            <a:r>
              <a:rPr lang="es-ES"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PROTEINAS DEL HUEVO</a:t>
            </a:r>
          </a:p>
          <a:p>
            <a:pPr algn="just"/>
            <a:r>
              <a:rPr lang="es-BO" sz="1600" dirty="0">
                <a:solidFill>
                  <a:schemeClr val="bg1"/>
                </a:solidFill>
                <a:latin typeface="Calibri" panose="020F0502020204030204" pitchFamily="34" charset="0"/>
                <a:cs typeface="Calibri" panose="020F0502020204030204" pitchFamily="34" charset="0"/>
              </a:rPr>
              <a:t>Necesarias para sintetizar nuevas proteínas corporales, incluidas las miofibrilares, y para reparar las proteínas dañadas durante el esfuerzo.</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También algunos aminoácidos pueden ser utilizados para la producción de energía en el músculo (8).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 Tras un ejercicio de resistencia el músculo es más sensible al aporte de aminoácidos que se haga en ese momento y que favorece la síntesis de proteínas musculares (9). </a:t>
            </a:r>
          </a:p>
          <a:p>
            <a:pPr algn="just"/>
            <a:endParaRPr lang="es-BO" sz="1600" dirty="0">
              <a:solidFill>
                <a:schemeClr val="bg1"/>
              </a:solidFill>
              <a:latin typeface="Calibri" panose="020F0502020204030204" pitchFamily="34" charset="0"/>
              <a:cs typeface="Calibri" panose="020F0502020204030204" pitchFamily="34" charset="0"/>
            </a:endParaRPr>
          </a:p>
          <a:p>
            <a:pPr algn="just"/>
            <a:r>
              <a:rPr lang="es-BO" sz="1600" dirty="0">
                <a:solidFill>
                  <a:schemeClr val="bg1"/>
                </a:solidFill>
                <a:latin typeface="Calibri" panose="020F0502020204030204" pitchFamily="34" charset="0"/>
                <a:cs typeface="Calibri" panose="020F0502020204030204" pitchFamily="34" charset="0"/>
              </a:rPr>
              <a:t>Por esa razón se recomienda </a:t>
            </a:r>
            <a:r>
              <a:rPr lang="es-BO" sz="1600" u="sng" dirty="0">
                <a:solidFill>
                  <a:schemeClr val="bg1"/>
                </a:solidFill>
                <a:latin typeface="Calibri" panose="020F0502020204030204" pitchFamily="34" charset="0"/>
                <a:cs typeface="Calibri" panose="020F0502020204030204" pitchFamily="34" charset="0"/>
              </a:rPr>
              <a:t>tomar regularmente unos 20 g de proteína en cada una de las comidas, y también tras el entrenamiento y antes de ir a la cama,</a:t>
            </a:r>
            <a:r>
              <a:rPr lang="es-BO" sz="1600" dirty="0">
                <a:solidFill>
                  <a:schemeClr val="bg1"/>
                </a:solidFill>
                <a:latin typeface="Calibri" panose="020F0502020204030204" pitchFamily="34" charset="0"/>
                <a:cs typeface="Calibri" panose="020F0502020204030204" pitchFamily="34" charset="0"/>
              </a:rPr>
              <a:t> ya que esta pauta ha demostrado que favorece la recuperación muscular </a:t>
            </a:r>
          </a:p>
          <a:p>
            <a:pPr algn="just"/>
            <a:endParaRPr lang="es-BO" sz="1600" dirty="0">
              <a:solidFill>
                <a:schemeClr val="bg1"/>
              </a:solidFill>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A4F5F61F-4295-433C-B2AC-985A0257D7EC}"/>
              </a:ext>
            </a:extLst>
          </p:cNvPr>
          <p:cNvSpPr/>
          <p:nvPr/>
        </p:nvSpPr>
        <p:spPr>
          <a:xfrm>
            <a:off x="586154" y="1227445"/>
            <a:ext cx="6096000" cy="707886"/>
          </a:xfrm>
          <a:prstGeom prst="rect">
            <a:avLst/>
          </a:prstGeom>
        </p:spPr>
        <p:txBody>
          <a:bodyPr>
            <a:spAutoFit/>
          </a:bodyPr>
          <a:lstStyle/>
          <a:p>
            <a:r>
              <a:rPr lang="es-ES"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NUTRIENTES DEL HUEVO DE INTERÉS PARA LAS PERSONAS ACTIVAS Y DEPORTISTAS</a:t>
            </a:r>
            <a:endParaRPr lang="es-BO"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id="{1FD71121-8254-4FEA-B698-5FF8509C4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722" y="2170300"/>
            <a:ext cx="5029277" cy="2828969"/>
          </a:xfrm>
          <a:prstGeom prst="rect">
            <a:avLst/>
          </a:prstGeom>
        </p:spPr>
      </p:pic>
    </p:spTree>
    <p:extLst>
      <p:ext uri="{BB962C8B-B14F-4D97-AF65-F5344CB8AC3E}">
        <p14:creationId xmlns:p14="http://schemas.microsoft.com/office/powerpoint/2010/main" val="522602244"/>
      </p:ext>
    </p:extLst>
  </p:cSld>
  <p:clrMapOvr>
    <a:masterClrMapping/>
  </p:clrMapOvr>
  <p:transition/>
</p:sld>
</file>

<file path=ppt/theme/theme1.xml><?xml version="1.0" encoding="utf-8"?>
<a:theme xmlns:a="http://schemas.openxmlformats.org/drawingml/2006/main" name="Office Them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38107</TotalTime>
  <Words>2893</Words>
  <Application>Microsoft Macintosh PowerPoint</Application>
  <PresentationFormat>Panorámica</PresentationFormat>
  <Paragraphs>219</Paragraphs>
  <Slides>24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Arial</vt:lpstr>
      <vt:lpstr>Arial Black</vt:lpstr>
      <vt:lpstr>Calibri</vt:lpstr>
      <vt:lpstr>DM Sans</vt:lpstr>
      <vt:lpstr>Roboto</vt:lpstr>
      <vt:lpstr>Source Sans Pro</vt:lpstr>
      <vt:lpstr>Swis721 Hv BT</vt:lpstr>
      <vt:lpstr>TimesNewRomanPSMT</vt:lpstr>
      <vt:lpstr>Verdana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Microsoft Office User</cp:lastModifiedBy>
  <cp:revision>342</cp:revision>
  <dcterms:created xsi:type="dcterms:W3CDTF">2020-04-22T15:34:04Z</dcterms:created>
  <dcterms:modified xsi:type="dcterms:W3CDTF">2022-10-12T22:23:17Z</dcterms:modified>
</cp:coreProperties>
</file>